
<file path=[Content_Types].xml><?xml version="1.0" encoding="utf-8"?>
<Types xmlns="http://schemas.openxmlformats.org/package/2006/content-types">
  <Default Extension="jpeg" ContentType="image/jpeg"/>
  <Default Extension="JPG" ContentType="image/jpeg"/>
  <Default Extension="jpg&amp;ehk=inlsv"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64" r:id="rId4"/>
    <p:sldId id="266" r:id="rId5"/>
    <p:sldId id="267" r:id="rId6"/>
    <p:sldId id="257" r:id="rId7"/>
    <p:sldId id="259" r:id="rId8"/>
    <p:sldId id="262" r:id="rId9"/>
    <p:sldId id="268" r:id="rId10"/>
    <p:sldId id="269" r:id="rId11"/>
    <p:sldId id="271" r:id="rId12"/>
    <p:sldId id="272" r:id="rId13"/>
    <p:sldId id="273" r:id="rId14"/>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EE88C367-A72E-463C-B121-456C36CF731B}"/>
              </a:ext>
            </a:extLst>
          </p:cNvPr>
          <p:cNvSpPr>
            <a:spLocks noGrp="1"/>
          </p:cNvSpPr>
          <p:nvPr>
            <p:ph type="ctrTitle"/>
          </p:nvPr>
        </p:nvSpPr>
        <p:spPr>
          <a:xfrm>
            <a:off x="1524000" y="1122363"/>
            <a:ext cx="9144000" cy="2387600"/>
          </a:xfrm>
        </p:spPr>
        <p:txBody>
          <a:bodyPr anchor="b"/>
          <a:lstStyle>
            <a:lvl1pPr algn="ctr">
              <a:defRPr sz="6000"/>
            </a:lvl1pPr>
          </a:lstStyle>
          <a:p>
            <a:r>
              <a:rPr lang="lv-LV"/>
              <a:t>Rediģēt šablona virsraksta stilu</a:t>
            </a:r>
          </a:p>
        </p:txBody>
      </p:sp>
      <p:sp>
        <p:nvSpPr>
          <p:cNvPr id="3" name="Apakšvirsraksts 2">
            <a:extLst>
              <a:ext uri="{FF2B5EF4-FFF2-40B4-BE49-F238E27FC236}">
                <a16:creationId xmlns:a16="http://schemas.microsoft.com/office/drawing/2014/main" id="{AE094EB3-21E0-4DB2-90BD-DD23470061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v-LV"/>
              <a:t>Noklikšķiniet, lai rediģētu šablona apakšvirsraksta stilu</a:t>
            </a:r>
          </a:p>
        </p:txBody>
      </p:sp>
      <p:sp>
        <p:nvSpPr>
          <p:cNvPr id="4" name="Datuma vietturis 3">
            <a:extLst>
              <a:ext uri="{FF2B5EF4-FFF2-40B4-BE49-F238E27FC236}">
                <a16:creationId xmlns:a16="http://schemas.microsoft.com/office/drawing/2014/main" id="{39E0860D-1851-48CB-ADB1-ACF5647501F2}"/>
              </a:ext>
            </a:extLst>
          </p:cNvPr>
          <p:cNvSpPr>
            <a:spLocks noGrp="1"/>
          </p:cNvSpPr>
          <p:nvPr>
            <p:ph type="dt" sz="half" idx="10"/>
          </p:nvPr>
        </p:nvSpPr>
        <p:spPr/>
        <p:txBody>
          <a:bodyPr/>
          <a:lstStyle/>
          <a:p>
            <a:fld id="{EB778ABF-012B-40E6-9FCC-D9BF077757F2}" type="datetimeFigureOut">
              <a:rPr lang="lv-LV" smtClean="0"/>
              <a:t>26.08.2026</a:t>
            </a:fld>
            <a:endParaRPr lang="lv-LV"/>
          </a:p>
        </p:txBody>
      </p:sp>
      <p:sp>
        <p:nvSpPr>
          <p:cNvPr id="5" name="Kājenes vietturis 4">
            <a:extLst>
              <a:ext uri="{FF2B5EF4-FFF2-40B4-BE49-F238E27FC236}">
                <a16:creationId xmlns:a16="http://schemas.microsoft.com/office/drawing/2014/main" id="{3086F53C-1772-4D0D-BD40-E94050034608}"/>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DD75557A-BE4D-4FE1-B44F-65B5C2534C27}"/>
              </a:ext>
            </a:extLst>
          </p:cNvPr>
          <p:cNvSpPr>
            <a:spLocks noGrp="1"/>
          </p:cNvSpPr>
          <p:nvPr>
            <p:ph type="sldNum" sz="quarter" idx="12"/>
          </p:nvPr>
        </p:nvSpPr>
        <p:spPr/>
        <p:txBody>
          <a:bodyPr/>
          <a:lstStyle/>
          <a:p>
            <a:fld id="{AA7C2816-C7DB-4D23-A052-88A0EA872787}" type="slidenum">
              <a:rPr lang="lv-LV" smtClean="0"/>
              <a:t>‹#›</a:t>
            </a:fld>
            <a:endParaRPr lang="lv-LV"/>
          </a:p>
        </p:txBody>
      </p:sp>
    </p:spTree>
    <p:extLst>
      <p:ext uri="{BB962C8B-B14F-4D97-AF65-F5344CB8AC3E}">
        <p14:creationId xmlns:p14="http://schemas.microsoft.com/office/powerpoint/2010/main" val="2670482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CEA3F9E3-8E33-4FFD-96D3-273FF0DDC45B}"/>
              </a:ext>
            </a:extLst>
          </p:cNvPr>
          <p:cNvSpPr>
            <a:spLocks noGrp="1"/>
          </p:cNvSpPr>
          <p:nvPr>
            <p:ph type="title"/>
          </p:nvPr>
        </p:nvSpPr>
        <p:spPr/>
        <p:txBody>
          <a:bodyPr/>
          <a:lstStyle/>
          <a:p>
            <a:r>
              <a:rPr lang="lv-LV"/>
              <a:t>Rediģēt šablona virsraksta stilu</a:t>
            </a:r>
          </a:p>
        </p:txBody>
      </p:sp>
      <p:sp>
        <p:nvSpPr>
          <p:cNvPr id="3" name="Satura vietturis 2">
            <a:extLst>
              <a:ext uri="{FF2B5EF4-FFF2-40B4-BE49-F238E27FC236}">
                <a16:creationId xmlns:a16="http://schemas.microsoft.com/office/drawing/2014/main" id="{CD78990E-4B2E-41EE-8DB5-0E7061767C4C}"/>
              </a:ext>
            </a:extLst>
          </p:cNvPr>
          <p:cNvSpPr>
            <a:spLocks noGrp="1"/>
          </p:cNvSpPr>
          <p:nvPr>
            <p:ph idx="1"/>
          </p:nvPr>
        </p:nvSpPr>
        <p:spPr/>
        <p:txBody>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BBFBDB03-31FA-4E73-BF4D-DFBAC98597AC}"/>
              </a:ext>
            </a:extLst>
          </p:cNvPr>
          <p:cNvSpPr>
            <a:spLocks noGrp="1"/>
          </p:cNvSpPr>
          <p:nvPr>
            <p:ph type="dt" sz="half" idx="10"/>
          </p:nvPr>
        </p:nvSpPr>
        <p:spPr/>
        <p:txBody>
          <a:bodyPr/>
          <a:lstStyle/>
          <a:p>
            <a:fld id="{EB778ABF-012B-40E6-9FCC-D9BF077757F2}" type="datetimeFigureOut">
              <a:rPr lang="lv-LV" smtClean="0"/>
              <a:t>26.08.2026</a:t>
            </a:fld>
            <a:endParaRPr lang="lv-LV"/>
          </a:p>
        </p:txBody>
      </p:sp>
      <p:sp>
        <p:nvSpPr>
          <p:cNvPr id="5" name="Kājenes vietturis 4">
            <a:extLst>
              <a:ext uri="{FF2B5EF4-FFF2-40B4-BE49-F238E27FC236}">
                <a16:creationId xmlns:a16="http://schemas.microsoft.com/office/drawing/2014/main" id="{B6FFC8AC-45C6-4EBC-82B6-5DA31F4480A2}"/>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791DF13B-4416-47B9-B2D5-1F9939819FBF}"/>
              </a:ext>
            </a:extLst>
          </p:cNvPr>
          <p:cNvSpPr>
            <a:spLocks noGrp="1"/>
          </p:cNvSpPr>
          <p:nvPr>
            <p:ph type="sldNum" sz="quarter" idx="12"/>
          </p:nvPr>
        </p:nvSpPr>
        <p:spPr/>
        <p:txBody>
          <a:bodyPr/>
          <a:lstStyle/>
          <a:p>
            <a:fld id="{AA7C2816-C7DB-4D23-A052-88A0EA872787}" type="slidenum">
              <a:rPr lang="lv-LV" smtClean="0"/>
              <a:t>‹#›</a:t>
            </a:fld>
            <a:endParaRPr lang="lv-LV"/>
          </a:p>
        </p:txBody>
      </p:sp>
    </p:spTree>
    <p:extLst>
      <p:ext uri="{BB962C8B-B14F-4D97-AF65-F5344CB8AC3E}">
        <p14:creationId xmlns:p14="http://schemas.microsoft.com/office/powerpoint/2010/main" val="2801812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DFC83E3A-CA5C-428F-9080-1F9331BC13FF}"/>
              </a:ext>
            </a:extLst>
          </p:cNvPr>
          <p:cNvSpPr>
            <a:spLocks noGrp="1"/>
          </p:cNvSpPr>
          <p:nvPr>
            <p:ph type="title"/>
          </p:nvPr>
        </p:nvSpPr>
        <p:spPr>
          <a:xfrm>
            <a:off x="831850" y="1709738"/>
            <a:ext cx="10515600" cy="2852737"/>
          </a:xfrm>
        </p:spPr>
        <p:txBody>
          <a:bodyPr anchor="b"/>
          <a:lstStyle>
            <a:lvl1pPr>
              <a:defRPr sz="6000"/>
            </a:lvl1pPr>
          </a:lstStyle>
          <a:p>
            <a:r>
              <a:rPr lang="lv-LV"/>
              <a:t>Rediģēt šablona virsraksta stilu</a:t>
            </a:r>
          </a:p>
        </p:txBody>
      </p:sp>
      <p:sp>
        <p:nvSpPr>
          <p:cNvPr id="3" name="Teksta vietturis 2">
            <a:extLst>
              <a:ext uri="{FF2B5EF4-FFF2-40B4-BE49-F238E27FC236}">
                <a16:creationId xmlns:a16="http://schemas.microsoft.com/office/drawing/2014/main" id="{71E95A24-33D1-4DA6-AB42-0BF2CC74C1E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v-LV"/>
              <a:t>Rediģēt šablona teksta stilus</a:t>
            </a:r>
          </a:p>
        </p:txBody>
      </p:sp>
      <p:sp>
        <p:nvSpPr>
          <p:cNvPr id="4" name="Datuma vietturis 3">
            <a:extLst>
              <a:ext uri="{FF2B5EF4-FFF2-40B4-BE49-F238E27FC236}">
                <a16:creationId xmlns:a16="http://schemas.microsoft.com/office/drawing/2014/main" id="{94AE1E00-7C44-4C00-A91A-274629137996}"/>
              </a:ext>
            </a:extLst>
          </p:cNvPr>
          <p:cNvSpPr>
            <a:spLocks noGrp="1"/>
          </p:cNvSpPr>
          <p:nvPr>
            <p:ph type="dt" sz="half" idx="10"/>
          </p:nvPr>
        </p:nvSpPr>
        <p:spPr/>
        <p:txBody>
          <a:bodyPr/>
          <a:lstStyle/>
          <a:p>
            <a:fld id="{EB778ABF-012B-40E6-9FCC-D9BF077757F2}" type="datetimeFigureOut">
              <a:rPr lang="lv-LV" smtClean="0"/>
              <a:t>26.08.2026</a:t>
            </a:fld>
            <a:endParaRPr lang="lv-LV"/>
          </a:p>
        </p:txBody>
      </p:sp>
      <p:sp>
        <p:nvSpPr>
          <p:cNvPr id="5" name="Kājenes vietturis 4">
            <a:extLst>
              <a:ext uri="{FF2B5EF4-FFF2-40B4-BE49-F238E27FC236}">
                <a16:creationId xmlns:a16="http://schemas.microsoft.com/office/drawing/2014/main" id="{0A3D306B-3CA0-496C-985F-4A94FA5B8695}"/>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09953DC6-5409-4C78-9EDE-D25BC6A9949A}"/>
              </a:ext>
            </a:extLst>
          </p:cNvPr>
          <p:cNvSpPr>
            <a:spLocks noGrp="1"/>
          </p:cNvSpPr>
          <p:nvPr>
            <p:ph type="sldNum" sz="quarter" idx="12"/>
          </p:nvPr>
        </p:nvSpPr>
        <p:spPr/>
        <p:txBody>
          <a:bodyPr/>
          <a:lstStyle/>
          <a:p>
            <a:fld id="{AA7C2816-C7DB-4D23-A052-88A0EA872787}" type="slidenum">
              <a:rPr lang="lv-LV" smtClean="0"/>
              <a:t>‹#›</a:t>
            </a:fld>
            <a:endParaRPr lang="lv-LV"/>
          </a:p>
        </p:txBody>
      </p:sp>
    </p:spTree>
    <p:extLst>
      <p:ext uri="{BB962C8B-B14F-4D97-AF65-F5344CB8AC3E}">
        <p14:creationId xmlns:p14="http://schemas.microsoft.com/office/powerpoint/2010/main" val="1813190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ivi satura bloki">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13824167-D064-4790-928C-398AB85F11DB}"/>
              </a:ext>
            </a:extLst>
          </p:cNvPr>
          <p:cNvSpPr>
            <a:spLocks noGrp="1"/>
          </p:cNvSpPr>
          <p:nvPr>
            <p:ph type="title"/>
          </p:nvPr>
        </p:nvSpPr>
        <p:spPr/>
        <p:txBody>
          <a:bodyPr/>
          <a:lstStyle/>
          <a:p>
            <a:r>
              <a:rPr lang="lv-LV"/>
              <a:t>Rediģēt šablona virsraksta stilu</a:t>
            </a:r>
          </a:p>
        </p:txBody>
      </p:sp>
      <p:sp>
        <p:nvSpPr>
          <p:cNvPr id="3" name="Satura vietturis 2">
            <a:extLst>
              <a:ext uri="{FF2B5EF4-FFF2-40B4-BE49-F238E27FC236}">
                <a16:creationId xmlns:a16="http://schemas.microsoft.com/office/drawing/2014/main" id="{F4A036F2-661B-49DD-B349-5077CE71D9CC}"/>
              </a:ext>
            </a:extLst>
          </p:cNvPr>
          <p:cNvSpPr>
            <a:spLocks noGrp="1"/>
          </p:cNvSpPr>
          <p:nvPr>
            <p:ph sz="half" idx="1"/>
          </p:nvPr>
        </p:nvSpPr>
        <p:spPr>
          <a:xfrm>
            <a:off x="838200" y="1825625"/>
            <a:ext cx="5181600" cy="4351338"/>
          </a:xfrm>
        </p:spPr>
        <p:txBody>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Satura vietturis 3">
            <a:extLst>
              <a:ext uri="{FF2B5EF4-FFF2-40B4-BE49-F238E27FC236}">
                <a16:creationId xmlns:a16="http://schemas.microsoft.com/office/drawing/2014/main" id="{D53E3B40-BF3A-4EA0-9087-EB5D6A37704B}"/>
              </a:ext>
            </a:extLst>
          </p:cNvPr>
          <p:cNvSpPr>
            <a:spLocks noGrp="1"/>
          </p:cNvSpPr>
          <p:nvPr>
            <p:ph sz="half" idx="2"/>
          </p:nvPr>
        </p:nvSpPr>
        <p:spPr>
          <a:xfrm>
            <a:off x="6172200" y="1825625"/>
            <a:ext cx="5181600" cy="4351338"/>
          </a:xfrm>
        </p:spPr>
        <p:txBody>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Datuma vietturis 4">
            <a:extLst>
              <a:ext uri="{FF2B5EF4-FFF2-40B4-BE49-F238E27FC236}">
                <a16:creationId xmlns:a16="http://schemas.microsoft.com/office/drawing/2014/main" id="{CF0A88BE-D756-421F-99C4-FDBEC50812A9}"/>
              </a:ext>
            </a:extLst>
          </p:cNvPr>
          <p:cNvSpPr>
            <a:spLocks noGrp="1"/>
          </p:cNvSpPr>
          <p:nvPr>
            <p:ph type="dt" sz="half" idx="10"/>
          </p:nvPr>
        </p:nvSpPr>
        <p:spPr/>
        <p:txBody>
          <a:bodyPr/>
          <a:lstStyle/>
          <a:p>
            <a:fld id="{EB778ABF-012B-40E6-9FCC-D9BF077757F2}" type="datetimeFigureOut">
              <a:rPr lang="lv-LV" smtClean="0"/>
              <a:t>26.08.2026</a:t>
            </a:fld>
            <a:endParaRPr lang="lv-LV"/>
          </a:p>
        </p:txBody>
      </p:sp>
      <p:sp>
        <p:nvSpPr>
          <p:cNvPr id="6" name="Kājenes vietturis 5">
            <a:extLst>
              <a:ext uri="{FF2B5EF4-FFF2-40B4-BE49-F238E27FC236}">
                <a16:creationId xmlns:a16="http://schemas.microsoft.com/office/drawing/2014/main" id="{081A7F74-0DF9-4811-BB11-D72B02504BF3}"/>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FC977592-AAF2-42AF-8D10-2A44E653CD39}"/>
              </a:ext>
            </a:extLst>
          </p:cNvPr>
          <p:cNvSpPr>
            <a:spLocks noGrp="1"/>
          </p:cNvSpPr>
          <p:nvPr>
            <p:ph type="sldNum" sz="quarter" idx="12"/>
          </p:nvPr>
        </p:nvSpPr>
        <p:spPr/>
        <p:txBody>
          <a:bodyPr/>
          <a:lstStyle/>
          <a:p>
            <a:fld id="{AA7C2816-C7DB-4D23-A052-88A0EA872787}" type="slidenum">
              <a:rPr lang="lv-LV" smtClean="0"/>
              <a:t>‹#›</a:t>
            </a:fld>
            <a:endParaRPr lang="lv-LV"/>
          </a:p>
        </p:txBody>
      </p:sp>
    </p:spTree>
    <p:extLst>
      <p:ext uri="{BB962C8B-B14F-4D97-AF65-F5344CB8AC3E}">
        <p14:creationId xmlns:p14="http://schemas.microsoft.com/office/powerpoint/2010/main" val="3517461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7CF3EEFB-AE7C-452D-A808-E0BB27F4F563}"/>
              </a:ext>
            </a:extLst>
          </p:cNvPr>
          <p:cNvSpPr>
            <a:spLocks noGrp="1"/>
          </p:cNvSpPr>
          <p:nvPr>
            <p:ph type="title"/>
          </p:nvPr>
        </p:nvSpPr>
        <p:spPr>
          <a:xfrm>
            <a:off x="839788" y="365125"/>
            <a:ext cx="10515600" cy="1325563"/>
          </a:xfrm>
        </p:spPr>
        <p:txBody>
          <a:bodyPr/>
          <a:lstStyle/>
          <a:p>
            <a:r>
              <a:rPr lang="lv-LV"/>
              <a:t>Rediģēt šablona virsraksta stilu</a:t>
            </a:r>
          </a:p>
        </p:txBody>
      </p:sp>
      <p:sp>
        <p:nvSpPr>
          <p:cNvPr id="3" name="Teksta vietturis 2">
            <a:extLst>
              <a:ext uri="{FF2B5EF4-FFF2-40B4-BE49-F238E27FC236}">
                <a16:creationId xmlns:a16="http://schemas.microsoft.com/office/drawing/2014/main" id="{2B06B82B-35D3-486A-927E-8BAC006E22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Rediģēt šablona teksta stilus</a:t>
            </a:r>
          </a:p>
        </p:txBody>
      </p:sp>
      <p:sp>
        <p:nvSpPr>
          <p:cNvPr id="4" name="Satura vietturis 3">
            <a:extLst>
              <a:ext uri="{FF2B5EF4-FFF2-40B4-BE49-F238E27FC236}">
                <a16:creationId xmlns:a16="http://schemas.microsoft.com/office/drawing/2014/main" id="{2D6A642F-1DE8-4D0B-BE88-FFFC0048D796}"/>
              </a:ext>
            </a:extLst>
          </p:cNvPr>
          <p:cNvSpPr>
            <a:spLocks noGrp="1"/>
          </p:cNvSpPr>
          <p:nvPr>
            <p:ph sz="half" idx="2"/>
          </p:nvPr>
        </p:nvSpPr>
        <p:spPr>
          <a:xfrm>
            <a:off x="839788" y="2505075"/>
            <a:ext cx="5157787" cy="3684588"/>
          </a:xfrm>
        </p:spPr>
        <p:txBody>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Teksta vietturis 4">
            <a:extLst>
              <a:ext uri="{FF2B5EF4-FFF2-40B4-BE49-F238E27FC236}">
                <a16:creationId xmlns:a16="http://schemas.microsoft.com/office/drawing/2014/main" id="{AF97154D-422B-45B1-A6B4-7CA5C5EE69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Rediģēt šablona teksta stilus</a:t>
            </a:r>
          </a:p>
        </p:txBody>
      </p:sp>
      <p:sp>
        <p:nvSpPr>
          <p:cNvPr id="6" name="Satura vietturis 5">
            <a:extLst>
              <a:ext uri="{FF2B5EF4-FFF2-40B4-BE49-F238E27FC236}">
                <a16:creationId xmlns:a16="http://schemas.microsoft.com/office/drawing/2014/main" id="{AF31BC6E-3510-4720-AAA8-2E8C8C76CDF2}"/>
              </a:ext>
            </a:extLst>
          </p:cNvPr>
          <p:cNvSpPr>
            <a:spLocks noGrp="1"/>
          </p:cNvSpPr>
          <p:nvPr>
            <p:ph sz="quarter" idx="4"/>
          </p:nvPr>
        </p:nvSpPr>
        <p:spPr>
          <a:xfrm>
            <a:off x="6172200" y="2505075"/>
            <a:ext cx="5183188" cy="3684588"/>
          </a:xfrm>
        </p:spPr>
        <p:txBody>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7" name="Datuma vietturis 6">
            <a:extLst>
              <a:ext uri="{FF2B5EF4-FFF2-40B4-BE49-F238E27FC236}">
                <a16:creationId xmlns:a16="http://schemas.microsoft.com/office/drawing/2014/main" id="{A2DF2523-4304-4AED-9576-5BAB7AAB1E10}"/>
              </a:ext>
            </a:extLst>
          </p:cNvPr>
          <p:cNvSpPr>
            <a:spLocks noGrp="1"/>
          </p:cNvSpPr>
          <p:nvPr>
            <p:ph type="dt" sz="half" idx="10"/>
          </p:nvPr>
        </p:nvSpPr>
        <p:spPr/>
        <p:txBody>
          <a:bodyPr/>
          <a:lstStyle/>
          <a:p>
            <a:fld id="{EB778ABF-012B-40E6-9FCC-D9BF077757F2}" type="datetimeFigureOut">
              <a:rPr lang="lv-LV" smtClean="0"/>
              <a:t>26.08.2026</a:t>
            </a:fld>
            <a:endParaRPr lang="lv-LV"/>
          </a:p>
        </p:txBody>
      </p:sp>
      <p:sp>
        <p:nvSpPr>
          <p:cNvPr id="8" name="Kājenes vietturis 7">
            <a:extLst>
              <a:ext uri="{FF2B5EF4-FFF2-40B4-BE49-F238E27FC236}">
                <a16:creationId xmlns:a16="http://schemas.microsoft.com/office/drawing/2014/main" id="{1E061527-08DD-410E-AB78-035FA310A2D3}"/>
              </a:ext>
            </a:extLst>
          </p:cNvPr>
          <p:cNvSpPr>
            <a:spLocks noGrp="1"/>
          </p:cNvSpPr>
          <p:nvPr>
            <p:ph type="ftr" sz="quarter" idx="11"/>
          </p:nvPr>
        </p:nvSpPr>
        <p:spPr/>
        <p:txBody>
          <a:bodyPr/>
          <a:lstStyle/>
          <a:p>
            <a:endParaRPr lang="lv-LV"/>
          </a:p>
        </p:txBody>
      </p:sp>
      <p:sp>
        <p:nvSpPr>
          <p:cNvPr id="9" name="Slaida numura vietturis 8">
            <a:extLst>
              <a:ext uri="{FF2B5EF4-FFF2-40B4-BE49-F238E27FC236}">
                <a16:creationId xmlns:a16="http://schemas.microsoft.com/office/drawing/2014/main" id="{4FAADC1B-D0C2-4D51-9348-6D13FA5E0AB0}"/>
              </a:ext>
            </a:extLst>
          </p:cNvPr>
          <p:cNvSpPr>
            <a:spLocks noGrp="1"/>
          </p:cNvSpPr>
          <p:nvPr>
            <p:ph type="sldNum" sz="quarter" idx="12"/>
          </p:nvPr>
        </p:nvSpPr>
        <p:spPr/>
        <p:txBody>
          <a:bodyPr/>
          <a:lstStyle/>
          <a:p>
            <a:fld id="{AA7C2816-C7DB-4D23-A052-88A0EA872787}" type="slidenum">
              <a:rPr lang="lv-LV" smtClean="0"/>
              <a:t>‹#›</a:t>
            </a:fld>
            <a:endParaRPr lang="lv-LV"/>
          </a:p>
        </p:txBody>
      </p:sp>
    </p:spTree>
    <p:extLst>
      <p:ext uri="{BB962C8B-B14F-4D97-AF65-F5344CB8AC3E}">
        <p14:creationId xmlns:p14="http://schemas.microsoft.com/office/powerpoint/2010/main" val="375269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A68BE93-6120-4F47-8B2C-BDF698FED044}"/>
              </a:ext>
            </a:extLst>
          </p:cNvPr>
          <p:cNvSpPr>
            <a:spLocks noGrp="1"/>
          </p:cNvSpPr>
          <p:nvPr>
            <p:ph type="title"/>
          </p:nvPr>
        </p:nvSpPr>
        <p:spPr/>
        <p:txBody>
          <a:bodyPr/>
          <a:lstStyle/>
          <a:p>
            <a:r>
              <a:rPr lang="lv-LV"/>
              <a:t>Rediģēt šablona virsraksta stilu</a:t>
            </a:r>
          </a:p>
        </p:txBody>
      </p:sp>
      <p:sp>
        <p:nvSpPr>
          <p:cNvPr id="3" name="Datuma vietturis 2">
            <a:extLst>
              <a:ext uri="{FF2B5EF4-FFF2-40B4-BE49-F238E27FC236}">
                <a16:creationId xmlns:a16="http://schemas.microsoft.com/office/drawing/2014/main" id="{2D8FACB3-0C99-41A9-B6FD-6339FB99F889}"/>
              </a:ext>
            </a:extLst>
          </p:cNvPr>
          <p:cNvSpPr>
            <a:spLocks noGrp="1"/>
          </p:cNvSpPr>
          <p:nvPr>
            <p:ph type="dt" sz="half" idx="10"/>
          </p:nvPr>
        </p:nvSpPr>
        <p:spPr/>
        <p:txBody>
          <a:bodyPr/>
          <a:lstStyle/>
          <a:p>
            <a:fld id="{EB778ABF-012B-40E6-9FCC-D9BF077757F2}" type="datetimeFigureOut">
              <a:rPr lang="lv-LV" smtClean="0"/>
              <a:t>26.08.2026</a:t>
            </a:fld>
            <a:endParaRPr lang="lv-LV"/>
          </a:p>
        </p:txBody>
      </p:sp>
      <p:sp>
        <p:nvSpPr>
          <p:cNvPr id="4" name="Kājenes vietturis 3">
            <a:extLst>
              <a:ext uri="{FF2B5EF4-FFF2-40B4-BE49-F238E27FC236}">
                <a16:creationId xmlns:a16="http://schemas.microsoft.com/office/drawing/2014/main" id="{ECAA63A9-3276-49CA-8DA5-1356FA10776B}"/>
              </a:ext>
            </a:extLst>
          </p:cNvPr>
          <p:cNvSpPr>
            <a:spLocks noGrp="1"/>
          </p:cNvSpPr>
          <p:nvPr>
            <p:ph type="ftr" sz="quarter" idx="11"/>
          </p:nvPr>
        </p:nvSpPr>
        <p:spPr/>
        <p:txBody>
          <a:bodyPr/>
          <a:lstStyle/>
          <a:p>
            <a:endParaRPr lang="lv-LV"/>
          </a:p>
        </p:txBody>
      </p:sp>
      <p:sp>
        <p:nvSpPr>
          <p:cNvPr id="5" name="Slaida numura vietturis 4">
            <a:extLst>
              <a:ext uri="{FF2B5EF4-FFF2-40B4-BE49-F238E27FC236}">
                <a16:creationId xmlns:a16="http://schemas.microsoft.com/office/drawing/2014/main" id="{6430CDA8-2B3F-41B8-BAA0-9A355C6A0D6C}"/>
              </a:ext>
            </a:extLst>
          </p:cNvPr>
          <p:cNvSpPr>
            <a:spLocks noGrp="1"/>
          </p:cNvSpPr>
          <p:nvPr>
            <p:ph type="sldNum" sz="quarter" idx="12"/>
          </p:nvPr>
        </p:nvSpPr>
        <p:spPr/>
        <p:txBody>
          <a:bodyPr/>
          <a:lstStyle/>
          <a:p>
            <a:fld id="{AA7C2816-C7DB-4D23-A052-88A0EA872787}" type="slidenum">
              <a:rPr lang="lv-LV" smtClean="0"/>
              <a:t>‹#›</a:t>
            </a:fld>
            <a:endParaRPr lang="lv-LV"/>
          </a:p>
        </p:txBody>
      </p:sp>
    </p:spTree>
    <p:extLst>
      <p:ext uri="{BB962C8B-B14F-4D97-AF65-F5344CB8AC3E}">
        <p14:creationId xmlns:p14="http://schemas.microsoft.com/office/powerpoint/2010/main" val="528309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uma vietturis 1">
            <a:extLst>
              <a:ext uri="{FF2B5EF4-FFF2-40B4-BE49-F238E27FC236}">
                <a16:creationId xmlns:a16="http://schemas.microsoft.com/office/drawing/2014/main" id="{3272CC54-493F-4E88-B855-02AB8FA598C6}"/>
              </a:ext>
            </a:extLst>
          </p:cNvPr>
          <p:cNvSpPr>
            <a:spLocks noGrp="1"/>
          </p:cNvSpPr>
          <p:nvPr>
            <p:ph type="dt" sz="half" idx="10"/>
          </p:nvPr>
        </p:nvSpPr>
        <p:spPr/>
        <p:txBody>
          <a:bodyPr/>
          <a:lstStyle/>
          <a:p>
            <a:fld id="{EB778ABF-012B-40E6-9FCC-D9BF077757F2}" type="datetimeFigureOut">
              <a:rPr lang="lv-LV" smtClean="0"/>
              <a:t>26.08.2026</a:t>
            </a:fld>
            <a:endParaRPr lang="lv-LV"/>
          </a:p>
        </p:txBody>
      </p:sp>
      <p:sp>
        <p:nvSpPr>
          <p:cNvPr id="3" name="Kājenes vietturis 2">
            <a:extLst>
              <a:ext uri="{FF2B5EF4-FFF2-40B4-BE49-F238E27FC236}">
                <a16:creationId xmlns:a16="http://schemas.microsoft.com/office/drawing/2014/main" id="{074D5764-1659-4E4B-8E42-7C9CB83AF70A}"/>
              </a:ext>
            </a:extLst>
          </p:cNvPr>
          <p:cNvSpPr>
            <a:spLocks noGrp="1"/>
          </p:cNvSpPr>
          <p:nvPr>
            <p:ph type="ftr" sz="quarter" idx="11"/>
          </p:nvPr>
        </p:nvSpPr>
        <p:spPr/>
        <p:txBody>
          <a:bodyPr/>
          <a:lstStyle/>
          <a:p>
            <a:endParaRPr lang="lv-LV"/>
          </a:p>
        </p:txBody>
      </p:sp>
      <p:sp>
        <p:nvSpPr>
          <p:cNvPr id="4" name="Slaida numura vietturis 3">
            <a:extLst>
              <a:ext uri="{FF2B5EF4-FFF2-40B4-BE49-F238E27FC236}">
                <a16:creationId xmlns:a16="http://schemas.microsoft.com/office/drawing/2014/main" id="{382FD340-E957-4748-B22E-E296BDE5F6AD}"/>
              </a:ext>
            </a:extLst>
          </p:cNvPr>
          <p:cNvSpPr>
            <a:spLocks noGrp="1"/>
          </p:cNvSpPr>
          <p:nvPr>
            <p:ph type="sldNum" sz="quarter" idx="12"/>
          </p:nvPr>
        </p:nvSpPr>
        <p:spPr/>
        <p:txBody>
          <a:bodyPr/>
          <a:lstStyle/>
          <a:p>
            <a:fld id="{AA7C2816-C7DB-4D23-A052-88A0EA872787}" type="slidenum">
              <a:rPr lang="lv-LV" smtClean="0"/>
              <a:t>‹#›</a:t>
            </a:fld>
            <a:endParaRPr lang="lv-LV"/>
          </a:p>
        </p:txBody>
      </p:sp>
    </p:spTree>
    <p:extLst>
      <p:ext uri="{BB962C8B-B14F-4D97-AF65-F5344CB8AC3E}">
        <p14:creationId xmlns:p14="http://schemas.microsoft.com/office/powerpoint/2010/main" val="2361131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317EA1BC-11CF-4864-B4C5-C814DF5C5563}"/>
              </a:ext>
            </a:extLst>
          </p:cNvPr>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Satura vietturis 2">
            <a:extLst>
              <a:ext uri="{FF2B5EF4-FFF2-40B4-BE49-F238E27FC236}">
                <a16:creationId xmlns:a16="http://schemas.microsoft.com/office/drawing/2014/main" id="{2EDA88F9-C533-400E-B7FD-E6EA9E3EE8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Teksta vietturis 3">
            <a:extLst>
              <a:ext uri="{FF2B5EF4-FFF2-40B4-BE49-F238E27FC236}">
                <a16:creationId xmlns:a16="http://schemas.microsoft.com/office/drawing/2014/main" id="{98FA86F9-6DD3-4021-ACA4-CC7DD803DD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Rediģēt šablona teksta stilus</a:t>
            </a:r>
          </a:p>
        </p:txBody>
      </p:sp>
      <p:sp>
        <p:nvSpPr>
          <p:cNvPr id="5" name="Datuma vietturis 4">
            <a:extLst>
              <a:ext uri="{FF2B5EF4-FFF2-40B4-BE49-F238E27FC236}">
                <a16:creationId xmlns:a16="http://schemas.microsoft.com/office/drawing/2014/main" id="{C6541980-1E4C-4F9F-A45B-1FD04B153233}"/>
              </a:ext>
            </a:extLst>
          </p:cNvPr>
          <p:cNvSpPr>
            <a:spLocks noGrp="1"/>
          </p:cNvSpPr>
          <p:nvPr>
            <p:ph type="dt" sz="half" idx="10"/>
          </p:nvPr>
        </p:nvSpPr>
        <p:spPr/>
        <p:txBody>
          <a:bodyPr/>
          <a:lstStyle/>
          <a:p>
            <a:fld id="{EB778ABF-012B-40E6-9FCC-D9BF077757F2}" type="datetimeFigureOut">
              <a:rPr lang="lv-LV" smtClean="0"/>
              <a:t>26.08.2026</a:t>
            </a:fld>
            <a:endParaRPr lang="lv-LV"/>
          </a:p>
        </p:txBody>
      </p:sp>
      <p:sp>
        <p:nvSpPr>
          <p:cNvPr id="6" name="Kājenes vietturis 5">
            <a:extLst>
              <a:ext uri="{FF2B5EF4-FFF2-40B4-BE49-F238E27FC236}">
                <a16:creationId xmlns:a16="http://schemas.microsoft.com/office/drawing/2014/main" id="{D43349A4-8665-4127-A6AB-8ABDF4CC663F}"/>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EC4D49C4-C9DA-4BA9-BA70-CAEB7300D712}"/>
              </a:ext>
            </a:extLst>
          </p:cNvPr>
          <p:cNvSpPr>
            <a:spLocks noGrp="1"/>
          </p:cNvSpPr>
          <p:nvPr>
            <p:ph type="sldNum" sz="quarter" idx="12"/>
          </p:nvPr>
        </p:nvSpPr>
        <p:spPr/>
        <p:txBody>
          <a:bodyPr/>
          <a:lstStyle/>
          <a:p>
            <a:fld id="{AA7C2816-C7DB-4D23-A052-88A0EA872787}" type="slidenum">
              <a:rPr lang="lv-LV" smtClean="0"/>
              <a:t>‹#›</a:t>
            </a:fld>
            <a:endParaRPr lang="lv-LV"/>
          </a:p>
        </p:txBody>
      </p:sp>
    </p:spTree>
    <p:extLst>
      <p:ext uri="{BB962C8B-B14F-4D97-AF65-F5344CB8AC3E}">
        <p14:creationId xmlns:p14="http://schemas.microsoft.com/office/powerpoint/2010/main" val="4109356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6A587293-B9A7-4827-BC64-7DDCFC1C1E61}"/>
              </a:ext>
            </a:extLst>
          </p:cNvPr>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Attēla vietturis 2">
            <a:extLst>
              <a:ext uri="{FF2B5EF4-FFF2-40B4-BE49-F238E27FC236}">
                <a16:creationId xmlns:a16="http://schemas.microsoft.com/office/drawing/2014/main" id="{1D28B641-A20E-4F55-8F98-A1CBE57EDB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ksta vietturis 3">
            <a:extLst>
              <a:ext uri="{FF2B5EF4-FFF2-40B4-BE49-F238E27FC236}">
                <a16:creationId xmlns:a16="http://schemas.microsoft.com/office/drawing/2014/main" id="{A763FBB0-D9CB-44C0-B7FF-A9BC38FC19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Rediģēt šablona teksta stilus</a:t>
            </a:r>
          </a:p>
        </p:txBody>
      </p:sp>
      <p:sp>
        <p:nvSpPr>
          <p:cNvPr id="5" name="Datuma vietturis 4">
            <a:extLst>
              <a:ext uri="{FF2B5EF4-FFF2-40B4-BE49-F238E27FC236}">
                <a16:creationId xmlns:a16="http://schemas.microsoft.com/office/drawing/2014/main" id="{FC89481C-92B7-4B4C-85B3-438C2E5695E0}"/>
              </a:ext>
            </a:extLst>
          </p:cNvPr>
          <p:cNvSpPr>
            <a:spLocks noGrp="1"/>
          </p:cNvSpPr>
          <p:nvPr>
            <p:ph type="dt" sz="half" idx="10"/>
          </p:nvPr>
        </p:nvSpPr>
        <p:spPr/>
        <p:txBody>
          <a:bodyPr/>
          <a:lstStyle/>
          <a:p>
            <a:fld id="{EB778ABF-012B-40E6-9FCC-D9BF077757F2}" type="datetimeFigureOut">
              <a:rPr lang="lv-LV" smtClean="0"/>
              <a:t>26.08.2026</a:t>
            </a:fld>
            <a:endParaRPr lang="lv-LV"/>
          </a:p>
        </p:txBody>
      </p:sp>
      <p:sp>
        <p:nvSpPr>
          <p:cNvPr id="6" name="Kājenes vietturis 5">
            <a:extLst>
              <a:ext uri="{FF2B5EF4-FFF2-40B4-BE49-F238E27FC236}">
                <a16:creationId xmlns:a16="http://schemas.microsoft.com/office/drawing/2014/main" id="{60DA4A24-591F-4542-B998-F3C4EFBB6D71}"/>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F40C2E4B-8C1B-4393-A305-FA3CCB1EFEEF}"/>
              </a:ext>
            </a:extLst>
          </p:cNvPr>
          <p:cNvSpPr>
            <a:spLocks noGrp="1"/>
          </p:cNvSpPr>
          <p:nvPr>
            <p:ph type="sldNum" sz="quarter" idx="12"/>
          </p:nvPr>
        </p:nvSpPr>
        <p:spPr/>
        <p:txBody>
          <a:bodyPr/>
          <a:lstStyle/>
          <a:p>
            <a:fld id="{AA7C2816-C7DB-4D23-A052-88A0EA872787}" type="slidenum">
              <a:rPr lang="lv-LV" smtClean="0"/>
              <a:t>‹#›</a:t>
            </a:fld>
            <a:endParaRPr lang="lv-LV"/>
          </a:p>
        </p:txBody>
      </p:sp>
    </p:spTree>
    <p:extLst>
      <p:ext uri="{BB962C8B-B14F-4D97-AF65-F5344CB8AC3E}">
        <p14:creationId xmlns:p14="http://schemas.microsoft.com/office/powerpoint/2010/main" val="9816145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8B2732E-C3D0-4E00-877B-D70833F76C29}"/>
              </a:ext>
            </a:extLst>
          </p:cNvPr>
          <p:cNvSpPr>
            <a:spLocks noGrp="1"/>
          </p:cNvSpPr>
          <p:nvPr>
            <p:ph type="title"/>
          </p:nvPr>
        </p:nvSpPr>
        <p:spPr/>
        <p:txBody>
          <a:bodyPr/>
          <a:lstStyle/>
          <a:p>
            <a:r>
              <a:rPr lang="lv-LV"/>
              <a:t>Rediģēt šablona virsraksta stilu</a:t>
            </a:r>
          </a:p>
        </p:txBody>
      </p:sp>
      <p:sp>
        <p:nvSpPr>
          <p:cNvPr id="3" name="Vertikāls teksta vietturis 2">
            <a:extLst>
              <a:ext uri="{FF2B5EF4-FFF2-40B4-BE49-F238E27FC236}">
                <a16:creationId xmlns:a16="http://schemas.microsoft.com/office/drawing/2014/main" id="{8FF788F3-C532-4DE9-9083-E121939EC385}"/>
              </a:ext>
            </a:extLst>
          </p:cNvPr>
          <p:cNvSpPr>
            <a:spLocks noGrp="1"/>
          </p:cNvSpPr>
          <p:nvPr>
            <p:ph type="body" orient="vert" idx="1"/>
          </p:nvPr>
        </p:nvSpPr>
        <p:spPr/>
        <p:txBody>
          <a:bodyPr vert="eaVert"/>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72D77260-3A47-49CA-B14C-495C5FF3A458}"/>
              </a:ext>
            </a:extLst>
          </p:cNvPr>
          <p:cNvSpPr>
            <a:spLocks noGrp="1"/>
          </p:cNvSpPr>
          <p:nvPr>
            <p:ph type="dt" sz="half" idx="10"/>
          </p:nvPr>
        </p:nvSpPr>
        <p:spPr/>
        <p:txBody>
          <a:bodyPr/>
          <a:lstStyle/>
          <a:p>
            <a:fld id="{EB778ABF-012B-40E6-9FCC-D9BF077757F2}" type="datetimeFigureOut">
              <a:rPr lang="lv-LV" smtClean="0"/>
              <a:t>26.08.2026</a:t>
            </a:fld>
            <a:endParaRPr lang="lv-LV"/>
          </a:p>
        </p:txBody>
      </p:sp>
      <p:sp>
        <p:nvSpPr>
          <p:cNvPr id="5" name="Kājenes vietturis 4">
            <a:extLst>
              <a:ext uri="{FF2B5EF4-FFF2-40B4-BE49-F238E27FC236}">
                <a16:creationId xmlns:a16="http://schemas.microsoft.com/office/drawing/2014/main" id="{7F9718E7-D1A5-4E91-8C87-5457C0AC980D}"/>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320701E9-307F-4D2F-97E9-AA69E586A36C}"/>
              </a:ext>
            </a:extLst>
          </p:cNvPr>
          <p:cNvSpPr>
            <a:spLocks noGrp="1"/>
          </p:cNvSpPr>
          <p:nvPr>
            <p:ph type="sldNum" sz="quarter" idx="12"/>
          </p:nvPr>
        </p:nvSpPr>
        <p:spPr/>
        <p:txBody>
          <a:bodyPr/>
          <a:lstStyle/>
          <a:p>
            <a:fld id="{AA7C2816-C7DB-4D23-A052-88A0EA872787}" type="slidenum">
              <a:rPr lang="lv-LV" smtClean="0"/>
              <a:t>‹#›</a:t>
            </a:fld>
            <a:endParaRPr lang="lv-LV"/>
          </a:p>
        </p:txBody>
      </p:sp>
    </p:spTree>
    <p:extLst>
      <p:ext uri="{BB962C8B-B14F-4D97-AF65-F5344CB8AC3E}">
        <p14:creationId xmlns:p14="http://schemas.microsoft.com/office/powerpoint/2010/main" val="2536823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kāls virsraksts 1">
            <a:extLst>
              <a:ext uri="{FF2B5EF4-FFF2-40B4-BE49-F238E27FC236}">
                <a16:creationId xmlns:a16="http://schemas.microsoft.com/office/drawing/2014/main" id="{59820E01-6960-4967-931B-25804C9B8066}"/>
              </a:ext>
            </a:extLst>
          </p:cNvPr>
          <p:cNvSpPr>
            <a:spLocks noGrp="1"/>
          </p:cNvSpPr>
          <p:nvPr>
            <p:ph type="title" orient="vert"/>
          </p:nvPr>
        </p:nvSpPr>
        <p:spPr>
          <a:xfrm>
            <a:off x="8724900" y="365125"/>
            <a:ext cx="2628900" cy="5811838"/>
          </a:xfrm>
        </p:spPr>
        <p:txBody>
          <a:bodyPr vert="eaVert"/>
          <a:lstStyle/>
          <a:p>
            <a:r>
              <a:rPr lang="lv-LV"/>
              <a:t>Rediģēt šablona virsraksta stilu</a:t>
            </a:r>
          </a:p>
        </p:txBody>
      </p:sp>
      <p:sp>
        <p:nvSpPr>
          <p:cNvPr id="3" name="Vertikāls teksta vietturis 2">
            <a:extLst>
              <a:ext uri="{FF2B5EF4-FFF2-40B4-BE49-F238E27FC236}">
                <a16:creationId xmlns:a16="http://schemas.microsoft.com/office/drawing/2014/main" id="{86B91864-F57C-4A6C-8BA5-9E19E93722C8}"/>
              </a:ext>
            </a:extLst>
          </p:cNvPr>
          <p:cNvSpPr>
            <a:spLocks noGrp="1"/>
          </p:cNvSpPr>
          <p:nvPr>
            <p:ph type="body" orient="vert" idx="1"/>
          </p:nvPr>
        </p:nvSpPr>
        <p:spPr>
          <a:xfrm>
            <a:off x="838200" y="365125"/>
            <a:ext cx="7734300" cy="5811838"/>
          </a:xfrm>
        </p:spPr>
        <p:txBody>
          <a:bodyPr vert="eaVert"/>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A912494F-8B1A-4DCA-B200-7274A8459AB1}"/>
              </a:ext>
            </a:extLst>
          </p:cNvPr>
          <p:cNvSpPr>
            <a:spLocks noGrp="1"/>
          </p:cNvSpPr>
          <p:nvPr>
            <p:ph type="dt" sz="half" idx="10"/>
          </p:nvPr>
        </p:nvSpPr>
        <p:spPr/>
        <p:txBody>
          <a:bodyPr/>
          <a:lstStyle/>
          <a:p>
            <a:fld id="{EB778ABF-012B-40E6-9FCC-D9BF077757F2}" type="datetimeFigureOut">
              <a:rPr lang="lv-LV" smtClean="0"/>
              <a:t>26.08.2026</a:t>
            </a:fld>
            <a:endParaRPr lang="lv-LV"/>
          </a:p>
        </p:txBody>
      </p:sp>
      <p:sp>
        <p:nvSpPr>
          <p:cNvPr id="5" name="Kājenes vietturis 4">
            <a:extLst>
              <a:ext uri="{FF2B5EF4-FFF2-40B4-BE49-F238E27FC236}">
                <a16:creationId xmlns:a16="http://schemas.microsoft.com/office/drawing/2014/main" id="{EA6B176C-3557-4098-BE7A-D122D1C1CE1B}"/>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A6E7117E-7448-4600-B400-3BEBA212BCAD}"/>
              </a:ext>
            </a:extLst>
          </p:cNvPr>
          <p:cNvSpPr>
            <a:spLocks noGrp="1"/>
          </p:cNvSpPr>
          <p:nvPr>
            <p:ph type="sldNum" sz="quarter" idx="12"/>
          </p:nvPr>
        </p:nvSpPr>
        <p:spPr/>
        <p:txBody>
          <a:bodyPr/>
          <a:lstStyle/>
          <a:p>
            <a:fld id="{AA7C2816-C7DB-4D23-A052-88A0EA872787}" type="slidenum">
              <a:rPr lang="lv-LV" smtClean="0"/>
              <a:t>‹#›</a:t>
            </a:fld>
            <a:endParaRPr lang="lv-LV"/>
          </a:p>
        </p:txBody>
      </p:sp>
    </p:spTree>
    <p:extLst>
      <p:ext uri="{BB962C8B-B14F-4D97-AF65-F5344CB8AC3E}">
        <p14:creationId xmlns:p14="http://schemas.microsoft.com/office/powerpoint/2010/main" val="326067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amp;ehk=inls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s://commons.wikimedia.org/wiki/Commons:Propositions_d'images_remarquables"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6000"/>
            <a:lum/>
            <a:extLst>
              <a:ext uri="{837473B0-CC2E-450A-ABE3-18F120FF3D39}">
                <a1611:picAttrSrcUrl xmlns:a1611="http://schemas.microsoft.com/office/drawing/2016/11/main" r:id="rId14"/>
              </a:ext>
            </a:extLst>
          </a:blip>
          <a:srcRect/>
          <a:stretch>
            <a:fillRect t="-9000" b="-9000"/>
          </a:stretch>
        </a:blipFill>
        <a:effectLst/>
      </p:bgPr>
    </p:bg>
    <p:spTree>
      <p:nvGrpSpPr>
        <p:cNvPr id="1" name=""/>
        <p:cNvGrpSpPr/>
        <p:nvPr/>
      </p:nvGrpSpPr>
      <p:grpSpPr>
        <a:xfrm>
          <a:off x="0" y="0"/>
          <a:ext cx="0" cy="0"/>
          <a:chOff x="0" y="0"/>
          <a:chExt cx="0" cy="0"/>
        </a:xfrm>
      </p:grpSpPr>
      <p:sp>
        <p:nvSpPr>
          <p:cNvPr id="2" name="Virsraksta vietturis 1">
            <a:extLst>
              <a:ext uri="{FF2B5EF4-FFF2-40B4-BE49-F238E27FC236}">
                <a16:creationId xmlns:a16="http://schemas.microsoft.com/office/drawing/2014/main" id="{1FEC3DEA-548A-4584-AB13-24257D28EC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v-LV"/>
              <a:t>Rediģēt šablona virsraksta stilu</a:t>
            </a:r>
          </a:p>
        </p:txBody>
      </p:sp>
      <p:sp>
        <p:nvSpPr>
          <p:cNvPr id="3" name="Teksta vietturis 2">
            <a:extLst>
              <a:ext uri="{FF2B5EF4-FFF2-40B4-BE49-F238E27FC236}">
                <a16:creationId xmlns:a16="http://schemas.microsoft.com/office/drawing/2014/main" id="{B2F21FD7-15B9-4253-94B1-550E52AD71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78BE5EC8-E1F2-4B87-90B1-90D5CD8A32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778ABF-012B-40E6-9FCC-D9BF077757F2}" type="datetimeFigureOut">
              <a:rPr lang="lv-LV" smtClean="0"/>
              <a:t>26.08.2026</a:t>
            </a:fld>
            <a:endParaRPr lang="lv-LV"/>
          </a:p>
        </p:txBody>
      </p:sp>
      <p:sp>
        <p:nvSpPr>
          <p:cNvPr id="5" name="Kājenes vietturis 4">
            <a:extLst>
              <a:ext uri="{FF2B5EF4-FFF2-40B4-BE49-F238E27FC236}">
                <a16:creationId xmlns:a16="http://schemas.microsoft.com/office/drawing/2014/main" id="{F766DF22-EA82-4328-A638-B1AE341BFA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aida numura vietturis 5">
            <a:extLst>
              <a:ext uri="{FF2B5EF4-FFF2-40B4-BE49-F238E27FC236}">
                <a16:creationId xmlns:a16="http://schemas.microsoft.com/office/drawing/2014/main" id="{7FD8A046-65F7-43C6-8414-10D0C6E2E3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7C2816-C7DB-4D23-A052-88A0EA872787}" type="slidenum">
              <a:rPr lang="lv-LV" smtClean="0"/>
              <a:t>‹#›</a:t>
            </a:fld>
            <a:endParaRPr lang="lv-LV"/>
          </a:p>
        </p:txBody>
      </p:sp>
    </p:spTree>
    <p:extLst>
      <p:ext uri="{BB962C8B-B14F-4D97-AF65-F5344CB8AC3E}">
        <p14:creationId xmlns:p14="http://schemas.microsoft.com/office/powerpoint/2010/main" val="29255949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lnkc.gov.lv/macibu-materiali/"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youtu.be/29qbZY6-J3U" TargetMode="External"/><Relationship Id="rId2" Type="http://schemas.openxmlformats.org/officeDocument/2006/relationships/hyperlink" Target="https://youtu.be/jY-OVA47kv0" TargetMode="External"/><Relationship Id="rId1" Type="http://schemas.openxmlformats.org/officeDocument/2006/relationships/slideLayout" Target="../slideLayouts/slideLayout2.xml"/><Relationship Id="rId4" Type="http://schemas.openxmlformats.org/officeDocument/2006/relationships/hyperlink" Target="https://youtu.be/aBVtZBtYZ9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2A1366D0-5A20-4473-B662-805851593B3E}"/>
              </a:ext>
            </a:extLst>
          </p:cNvPr>
          <p:cNvSpPr>
            <a:spLocks noGrp="1"/>
          </p:cNvSpPr>
          <p:nvPr>
            <p:ph type="ctrTitle"/>
          </p:nvPr>
        </p:nvSpPr>
        <p:spPr>
          <a:xfrm>
            <a:off x="1209369" y="337275"/>
            <a:ext cx="9271818" cy="3388997"/>
          </a:xfrm>
        </p:spPr>
        <p:txBody>
          <a:bodyPr>
            <a:normAutofit/>
          </a:bodyPr>
          <a:lstStyle/>
          <a:p>
            <a:r>
              <a:rPr lang="lv-LV" sz="6600" b="1">
                <a:solidFill>
                  <a:schemeClr val="accent6">
                    <a:lumMod val="50000"/>
                  </a:schemeClr>
                </a:solidFill>
                <a:latin typeface="Arial" panose="020B0604020202020204" pitchFamily="34" charset="0"/>
                <a:cs typeface="Arial" panose="020B0604020202020204" pitchFamily="34" charset="0"/>
              </a:rPr>
              <a:t>KULTŪRA </a:t>
            </a:r>
            <a:br>
              <a:rPr lang="lv-LV" sz="6600" b="1">
                <a:solidFill>
                  <a:schemeClr val="accent6">
                    <a:lumMod val="50000"/>
                  </a:schemeClr>
                </a:solidFill>
                <a:latin typeface="Arial" panose="020B0604020202020204" pitchFamily="34" charset="0"/>
                <a:cs typeface="Arial" panose="020B0604020202020204" pitchFamily="34" charset="0"/>
              </a:rPr>
            </a:br>
            <a:r>
              <a:rPr lang="lv-LV" sz="6600" b="1">
                <a:solidFill>
                  <a:schemeClr val="accent6">
                    <a:lumMod val="50000"/>
                  </a:schemeClr>
                </a:solidFill>
                <a:latin typeface="Arial" panose="020B0604020202020204" pitchFamily="34" charset="0"/>
                <a:cs typeface="Arial" panose="020B0604020202020204" pitchFamily="34" charset="0"/>
              </a:rPr>
              <a:t>un </a:t>
            </a:r>
            <a:br>
              <a:rPr lang="lv-LV" sz="6600" b="1">
                <a:solidFill>
                  <a:schemeClr val="accent6">
                    <a:lumMod val="50000"/>
                  </a:schemeClr>
                </a:solidFill>
                <a:latin typeface="Arial" panose="020B0604020202020204" pitchFamily="34" charset="0"/>
                <a:cs typeface="Arial" panose="020B0604020202020204" pitchFamily="34" charset="0"/>
              </a:rPr>
            </a:br>
            <a:r>
              <a:rPr lang="lv-LV" sz="6600" b="1">
                <a:solidFill>
                  <a:schemeClr val="accent6">
                    <a:lumMod val="50000"/>
                  </a:schemeClr>
                </a:solidFill>
                <a:latin typeface="Arial" panose="020B0604020202020204" pitchFamily="34" charset="0"/>
                <a:cs typeface="Arial" panose="020B0604020202020204" pitchFamily="34" charset="0"/>
              </a:rPr>
              <a:t>APZINĀTĪBA</a:t>
            </a:r>
            <a:endParaRPr lang="lv-LV" sz="6600" b="1" dirty="0">
              <a:solidFill>
                <a:schemeClr val="accent6">
                  <a:lumMod val="50000"/>
                </a:schemeClr>
              </a:solidFill>
              <a:latin typeface="Arial" panose="020B0604020202020204" pitchFamily="34" charset="0"/>
              <a:cs typeface="Arial" panose="020B0604020202020204" pitchFamily="34" charset="0"/>
            </a:endParaRPr>
          </a:p>
        </p:txBody>
      </p:sp>
      <p:sp>
        <p:nvSpPr>
          <p:cNvPr id="3" name="Apakšvirsraksts 2">
            <a:extLst>
              <a:ext uri="{FF2B5EF4-FFF2-40B4-BE49-F238E27FC236}">
                <a16:creationId xmlns:a16="http://schemas.microsoft.com/office/drawing/2014/main" id="{CCA9152D-2215-4D63-97BD-68A951F79B24}"/>
              </a:ext>
            </a:extLst>
          </p:cNvPr>
          <p:cNvSpPr>
            <a:spLocks noGrp="1"/>
          </p:cNvSpPr>
          <p:nvPr>
            <p:ph type="subTitle" idx="1"/>
          </p:nvPr>
        </p:nvSpPr>
        <p:spPr>
          <a:xfrm>
            <a:off x="1524000" y="4589175"/>
            <a:ext cx="9144000" cy="2387600"/>
          </a:xfrm>
        </p:spPr>
        <p:txBody>
          <a:bodyPr>
            <a:normAutofit/>
          </a:bodyPr>
          <a:lstStyle/>
          <a:p>
            <a:r>
              <a:rPr lang="lv-LV" b="1">
                <a:solidFill>
                  <a:schemeClr val="accent6">
                    <a:lumMod val="50000"/>
                  </a:schemeClr>
                </a:solidFill>
              </a:rPr>
              <a:t>Mg.sc. paed. Solvita </a:t>
            </a:r>
            <a:r>
              <a:rPr lang="lv-LV" b="1" err="1">
                <a:solidFill>
                  <a:schemeClr val="accent6">
                    <a:lumMod val="50000"/>
                  </a:schemeClr>
                </a:solidFill>
              </a:rPr>
              <a:t>Lodiņa</a:t>
            </a:r>
            <a:r>
              <a:rPr lang="lv-LV" b="1">
                <a:solidFill>
                  <a:schemeClr val="accent6">
                    <a:lumMod val="50000"/>
                  </a:schemeClr>
                </a:solidFill>
              </a:rPr>
              <a:t> </a:t>
            </a:r>
          </a:p>
          <a:p>
            <a:r>
              <a:rPr lang="lv-LV">
                <a:solidFill>
                  <a:schemeClr val="accent6">
                    <a:lumMod val="50000"/>
                  </a:schemeClr>
                </a:solidFill>
              </a:rPr>
              <a:t>2018. g. </a:t>
            </a:r>
            <a:endParaRPr lang="lv-LV" dirty="0">
              <a:solidFill>
                <a:schemeClr val="accent6">
                  <a:lumMod val="50000"/>
                </a:schemeClr>
              </a:solidFill>
            </a:endParaRPr>
          </a:p>
          <a:p>
            <a:endParaRPr lang="lv-LV" dirty="0">
              <a:solidFill>
                <a:schemeClr val="accent6">
                  <a:lumMod val="50000"/>
                </a:schemeClr>
              </a:solidFill>
            </a:endParaRPr>
          </a:p>
        </p:txBody>
      </p:sp>
      <p:pic>
        <p:nvPicPr>
          <p:cNvPr id="6" name="Attēls 5">
            <a:extLst>
              <a:ext uri="{FF2B5EF4-FFF2-40B4-BE49-F238E27FC236}">
                <a16:creationId xmlns:a16="http://schemas.microsoft.com/office/drawing/2014/main" id="{D0CC30DD-42E0-C34B-E939-C5D19BB2F8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51533" y="4348837"/>
            <a:ext cx="1676545" cy="2171888"/>
          </a:xfrm>
          <a:prstGeom prst="rect">
            <a:avLst/>
          </a:prstGeom>
        </p:spPr>
      </p:pic>
    </p:spTree>
    <p:extLst>
      <p:ext uri="{BB962C8B-B14F-4D97-AF65-F5344CB8AC3E}">
        <p14:creationId xmlns:p14="http://schemas.microsoft.com/office/powerpoint/2010/main" val="2055829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01EE22F0-53F0-4E0F-A2D5-581D8A2E212E}"/>
              </a:ext>
            </a:extLst>
          </p:cNvPr>
          <p:cNvSpPr>
            <a:spLocks noGrp="1"/>
          </p:cNvSpPr>
          <p:nvPr>
            <p:ph type="title"/>
          </p:nvPr>
        </p:nvSpPr>
        <p:spPr>
          <a:xfrm>
            <a:off x="838200" y="365125"/>
            <a:ext cx="10515600" cy="610235"/>
          </a:xfrm>
        </p:spPr>
        <p:txBody>
          <a:bodyPr>
            <a:normAutofit fontScale="90000"/>
          </a:bodyPr>
          <a:lstStyle/>
          <a:p>
            <a:pPr algn="ctr"/>
            <a:r>
              <a:rPr lang="lv-LV" b="1" dirty="0">
                <a:solidFill>
                  <a:schemeClr val="accent6">
                    <a:lumMod val="50000"/>
                  </a:schemeClr>
                </a:solidFill>
              </a:rPr>
              <a:t>Prezentācijā:</a:t>
            </a:r>
          </a:p>
        </p:txBody>
      </p:sp>
      <p:sp>
        <p:nvSpPr>
          <p:cNvPr id="3" name="Satura vietturis 2">
            <a:extLst>
              <a:ext uri="{FF2B5EF4-FFF2-40B4-BE49-F238E27FC236}">
                <a16:creationId xmlns:a16="http://schemas.microsoft.com/office/drawing/2014/main" id="{FAC2A33B-2257-43DE-9CBF-5B9BA6090185}"/>
              </a:ext>
            </a:extLst>
          </p:cNvPr>
          <p:cNvSpPr>
            <a:spLocks noGrp="1"/>
          </p:cNvSpPr>
          <p:nvPr>
            <p:ph idx="1"/>
          </p:nvPr>
        </p:nvSpPr>
        <p:spPr>
          <a:xfrm>
            <a:off x="838200" y="1173480"/>
            <a:ext cx="10515600" cy="5003483"/>
          </a:xfrm>
          <a:solidFill>
            <a:schemeClr val="tx2">
              <a:lumMod val="20000"/>
              <a:lumOff val="80000"/>
            </a:schemeClr>
          </a:solidFill>
        </p:spPr>
        <p:txBody>
          <a:bodyPr>
            <a:normAutofit/>
          </a:bodyPr>
          <a:lstStyle/>
          <a:p>
            <a:pPr marL="514350" indent="-514350">
              <a:lnSpc>
                <a:spcPct val="150000"/>
              </a:lnSpc>
              <a:buFont typeface="+mj-lt"/>
              <a:buAutoNum type="arabicPeriod"/>
            </a:pPr>
            <a:r>
              <a:rPr lang="lv-LV" b="1">
                <a:solidFill>
                  <a:srgbClr val="002060"/>
                </a:solidFill>
              </a:rPr>
              <a:t>21. gadsimta </a:t>
            </a:r>
            <a:r>
              <a:rPr lang="lv-LV" b="1" dirty="0">
                <a:solidFill>
                  <a:srgbClr val="002060"/>
                </a:solidFill>
              </a:rPr>
              <a:t>bērns.</a:t>
            </a:r>
          </a:p>
          <a:p>
            <a:pPr marL="514350" indent="-514350">
              <a:lnSpc>
                <a:spcPct val="150000"/>
              </a:lnSpc>
              <a:buFont typeface="+mj-lt"/>
              <a:buAutoNum type="arabicPeriod"/>
            </a:pPr>
            <a:r>
              <a:rPr lang="lv-LV">
                <a:solidFill>
                  <a:schemeClr val="accent6">
                    <a:lumMod val="75000"/>
                  </a:schemeClr>
                </a:solidFill>
              </a:rPr>
              <a:t>Kustības un mūzika: </a:t>
            </a:r>
            <a:r>
              <a:rPr lang="lv-LV" b="1" dirty="0">
                <a:solidFill>
                  <a:schemeClr val="accent6">
                    <a:lumMod val="75000"/>
                  </a:schemeClr>
                </a:solidFill>
              </a:rPr>
              <a:t>mērķis, jēga, motivācija </a:t>
            </a:r>
            <a:r>
              <a:rPr lang="lv-LV" dirty="0">
                <a:solidFill>
                  <a:schemeClr val="accent6">
                    <a:lumMod val="75000"/>
                  </a:schemeClr>
                </a:solidFill>
              </a:rPr>
              <a:t>no bērna pozīcijas. </a:t>
            </a:r>
            <a:endParaRPr lang="lv-LV" b="1" dirty="0">
              <a:solidFill>
                <a:schemeClr val="accent6">
                  <a:lumMod val="75000"/>
                </a:schemeClr>
              </a:solidFill>
            </a:endParaRPr>
          </a:p>
          <a:p>
            <a:pPr marL="514350" indent="-514350">
              <a:lnSpc>
                <a:spcPct val="150000"/>
              </a:lnSpc>
              <a:buFont typeface="+mj-lt"/>
              <a:buAutoNum type="arabicPeriod"/>
            </a:pPr>
            <a:r>
              <a:rPr lang="lv-LV" b="1" dirty="0" err="1">
                <a:solidFill>
                  <a:schemeClr val="accent4">
                    <a:lumMod val="75000"/>
                  </a:schemeClr>
                </a:solidFill>
              </a:rPr>
              <a:t>Bērncentrēta</a:t>
            </a:r>
            <a:r>
              <a:rPr lang="lv-LV" b="1" dirty="0">
                <a:solidFill>
                  <a:schemeClr val="accent4">
                    <a:lumMod val="75000"/>
                  </a:schemeClr>
                </a:solidFill>
              </a:rPr>
              <a:t>, personības attīstību </a:t>
            </a:r>
            <a:r>
              <a:rPr lang="lv-LV" dirty="0">
                <a:solidFill>
                  <a:schemeClr val="accent4">
                    <a:lumMod val="75000"/>
                  </a:schemeClr>
                </a:solidFill>
              </a:rPr>
              <a:t>veicinoša mūzikas mācība. </a:t>
            </a:r>
          </a:p>
          <a:p>
            <a:pPr marL="514350" indent="-514350">
              <a:lnSpc>
                <a:spcPct val="150000"/>
              </a:lnSpc>
              <a:buFont typeface="+mj-lt"/>
              <a:buAutoNum type="arabicPeriod"/>
            </a:pPr>
            <a:r>
              <a:rPr lang="lv-LV" b="1" dirty="0">
                <a:solidFill>
                  <a:schemeClr val="accent1">
                    <a:lumMod val="75000"/>
                  </a:schemeClr>
                </a:solidFill>
              </a:rPr>
              <a:t>Mācību metožu </a:t>
            </a:r>
            <a:r>
              <a:rPr lang="lv-LV" b="1">
                <a:solidFill>
                  <a:schemeClr val="accent1">
                    <a:lumMod val="75000"/>
                  </a:schemeClr>
                </a:solidFill>
              </a:rPr>
              <a:t>maiņa </a:t>
            </a:r>
            <a:r>
              <a:rPr lang="lv-LV">
                <a:solidFill>
                  <a:schemeClr val="accent1">
                    <a:lumMod val="75000"/>
                  </a:schemeClr>
                </a:solidFill>
              </a:rPr>
              <a:t> vispārējās </a:t>
            </a:r>
            <a:r>
              <a:rPr lang="lv-LV" dirty="0">
                <a:solidFill>
                  <a:schemeClr val="accent1">
                    <a:lumMod val="75000"/>
                  </a:schemeClr>
                </a:solidFill>
              </a:rPr>
              <a:t>izglītības kompetenču </a:t>
            </a:r>
            <a:r>
              <a:rPr lang="lv-LV">
                <a:solidFill>
                  <a:schemeClr val="accent1">
                    <a:lumMod val="75000"/>
                  </a:schemeClr>
                </a:solidFill>
              </a:rPr>
              <a:t>pieejas kontekstā.</a:t>
            </a:r>
            <a:endParaRPr lang="lv-LV" dirty="0">
              <a:solidFill>
                <a:schemeClr val="accent1">
                  <a:lumMod val="75000"/>
                </a:schemeClr>
              </a:solidFill>
            </a:endParaRPr>
          </a:p>
          <a:p>
            <a:pPr marL="514350" indent="-514350">
              <a:lnSpc>
                <a:spcPct val="150000"/>
              </a:lnSpc>
              <a:buFont typeface="+mj-lt"/>
              <a:buAutoNum type="arabicPeriod"/>
            </a:pPr>
            <a:r>
              <a:rPr lang="lv-LV">
                <a:solidFill>
                  <a:srgbClr val="C00000"/>
                </a:solidFill>
              </a:rPr>
              <a:t> Skolēna </a:t>
            </a:r>
            <a:r>
              <a:rPr lang="lv-LV" b="1" dirty="0" err="1">
                <a:solidFill>
                  <a:srgbClr val="C00000"/>
                </a:solidFill>
              </a:rPr>
              <a:t>kultūridentitātes</a:t>
            </a:r>
            <a:r>
              <a:rPr lang="lv-LV" b="1" dirty="0">
                <a:solidFill>
                  <a:srgbClr val="C00000"/>
                </a:solidFill>
              </a:rPr>
              <a:t> </a:t>
            </a:r>
            <a:r>
              <a:rPr lang="lv-LV">
                <a:solidFill>
                  <a:srgbClr val="C00000"/>
                </a:solidFill>
              </a:rPr>
              <a:t>veidošanās pamatprincipi.</a:t>
            </a:r>
            <a:endParaRPr lang="lv-LV" dirty="0">
              <a:solidFill>
                <a:srgbClr val="C00000"/>
              </a:solidFill>
            </a:endParaRPr>
          </a:p>
        </p:txBody>
      </p:sp>
    </p:spTree>
    <p:extLst>
      <p:ext uri="{BB962C8B-B14F-4D97-AF65-F5344CB8AC3E}">
        <p14:creationId xmlns:p14="http://schemas.microsoft.com/office/powerpoint/2010/main" val="3993239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12C0E10D-B5B2-4CED-9D19-AFCB72C3D958}"/>
              </a:ext>
            </a:extLst>
          </p:cNvPr>
          <p:cNvSpPr>
            <a:spLocks noGrp="1"/>
          </p:cNvSpPr>
          <p:nvPr>
            <p:ph type="title"/>
          </p:nvPr>
        </p:nvSpPr>
        <p:spPr>
          <a:xfrm>
            <a:off x="-701040" y="419763"/>
            <a:ext cx="10515600" cy="1325563"/>
          </a:xfrm>
        </p:spPr>
        <p:txBody>
          <a:bodyPr>
            <a:normAutofit fontScale="90000"/>
          </a:bodyPr>
          <a:lstStyle/>
          <a:p>
            <a:pPr algn="ctr"/>
            <a:r>
              <a:rPr lang="lv-LV" sz="3100" b="1" dirty="0">
                <a:solidFill>
                  <a:srgbClr val="002060"/>
                </a:solidFill>
              </a:rPr>
              <a:t>1. 21.gadsimta bērnu vispārīgs raksturojums: </a:t>
            </a:r>
            <a:br>
              <a:rPr lang="lv-LV" sz="3100" b="1" dirty="0">
                <a:solidFill>
                  <a:srgbClr val="002060"/>
                </a:solidFill>
              </a:rPr>
            </a:br>
            <a:r>
              <a:rPr lang="lv-LV" sz="3100" b="1" dirty="0">
                <a:solidFill>
                  <a:srgbClr val="002060"/>
                </a:solidFill>
              </a:rPr>
              <a:t>uztvere, izpratne, vajadzības, intereses, attīstības krīzes</a:t>
            </a:r>
            <a:br>
              <a:rPr lang="lv-LV" dirty="0">
                <a:solidFill>
                  <a:schemeClr val="accent6">
                    <a:lumMod val="50000"/>
                  </a:schemeClr>
                </a:solidFill>
              </a:rPr>
            </a:br>
            <a:endParaRPr lang="lv-LV" dirty="0"/>
          </a:p>
        </p:txBody>
      </p:sp>
      <p:sp>
        <p:nvSpPr>
          <p:cNvPr id="3" name="Satura vietturis 2">
            <a:extLst>
              <a:ext uri="{FF2B5EF4-FFF2-40B4-BE49-F238E27FC236}">
                <a16:creationId xmlns:a16="http://schemas.microsoft.com/office/drawing/2014/main" id="{9C2D0F13-EAB7-4EA1-B3ED-2DBBFC9BA885}"/>
              </a:ext>
            </a:extLst>
          </p:cNvPr>
          <p:cNvSpPr>
            <a:spLocks noGrp="1"/>
          </p:cNvSpPr>
          <p:nvPr>
            <p:ph idx="1"/>
          </p:nvPr>
        </p:nvSpPr>
        <p:spPr>
          <a:xfrm>
            <a:off x="487680" y="1810384"/>
            <a:ext cx="8412480" cy="4834255"/>
          </a:xfrm>
        </p:spPr>
        <p:txBody>
          <a:bodyPr>
            <a:normAutofit fontScale="77500" lnSpcReduction="20000"/>
          </a:bodyPr>
          <a:lstStyle/>
          <a:p>
            <a:r>
              <a:rPr lang="lv-LV" dirty="0">
                <a:solidFill>
                  <a:schemeClr val="accent6">
                    <a:lumMod val="50000"/>
                  </a:schemeClr>
                </a:solidFill>
              </a:rPr>
              <a:t>Smadzeņu pusložu dominante nosaka arī </a:t>
            </a:r>
            <a:r>
              <a:rPr lang="lv-LV" b="1" dirty="0">
                <a:solidFill>
                  <a:schemeClr val="accent6">
                    <a:lumMod val="50000"/>
                  </a:schemeClr>
                </a:solidFill>
              </a:rPr>
              <a:t>uztveres dominanti</a:t>
            </a:r>
            <a:r>
              <a:rPr lang="lv-LV" dirty="0">
                <a:solidFill>
                  <a:schemeClr val="accent6">
                    <a:lumMod val="50000"/>
                  </a:schemeClr>
                </a:solidFill>
              </a:rPr>
              <a:t>. </a:t>
            </a:r>
            <a:r>
              <a:rPr lang="lv-LV" dirty="0">
                <a:solidFill>
                  <a:schemeClr val="accent5">
                    <a:lumMod val="75000"/>
                  </a:schemeClr>
                </a:solidFill>
              </a:rPr>
              <a:t>29 % cilvēku dominē </a:t>
            </a:r>
            <a:r>
              <a:rPr lang="lv-LV" b="1" dirty="0">
                <a:solidFill>
                  <a:schemeClr val="accent5">
                    <a:lumMod val="75000"/>
                  </a:schemeClr>
                </a:solidFill>
              </a:rPr>
              <a:t>vizuālā</a:t>
            </a:r>
            <a:r>
              <a:rPr lang="lv-LV" dirty="0">
                <a:solidFill>
                  <a:schemeClr val="accent5">
                    <a:lumMod val="75000"/>
                  </a:schemeClr>
                </a:solidFill>
              </a:rPr>
              <a:t> uztvere</a:t>
            </a:r>
            <a:r>
              <a:rPr lang="lv-LV" dirty="0">
                <a:solidFill>
                  <a:schemeClr val="accent6">
                    <a:lumMod val="50000"/>
                  </a:schemeClr>
                </a:solidFill>
              </a:rPr>
              <a:t>, </a:t>
            </a:r>
            <a:r>
              <a:rPr lang="lv-LV" dirty="0">
                <a:solidFill>
                  <a:srgbClr val="00B050"/>
                </a:solidFill>
              </a:rPr>
              <a:t>34 % </a:t>
            </a:r>
            <a:r>
              <a:rPr lang="lv-LV" b="1" dirty="0">
                <a:solidFill>
                  <a:srgbClr val="00B050"/>
                </a:solidFill>
              </a:rPr>
              <a:t>dzirdes</a:t>
            </a:r>
            <a:r>
              <a:rPr lang="lv-LV" dirty="0">
                <a:solidFill>
                  <a:srgbClr val="00B050"/>
                </a:solidFill>
              </a:rPr>
              <a:t> uztvere</a:t>
            </a:r>
            <a:r>
              <a:rPr lang="lv-LV" dirty="0">
                <a:solidFill>
                  <a:schemeClr val="accent6">
                    <a:lumMod val="50000"/>
                  </a:schemeClr>
                </a:solidFill>
              </a:rPr>
              <a:t>, bet </a:t>
            </a:r>
            <a:r>
              <a:rPr lang="lv-LV" dirty="0">
                <a:solidFill>
                  <a:srgbClr val="7030A0"/>
                </a:solidFill>
              </a:rPr>
              <a:t>37 % </a:t>
            </a:r>
            <a:r>
              <a:rPr lang="lv-LV" b="1" dirty="0" err="1">
                <a:solidFill>
                  <a:srgbClr val="7030A0"/>
                </a:solidFill>
              </a:rPr>
              <a:t>kinestētiskā</a:t>
            </a:r>
            <a:r>
              <a:rPr lang="lv-LV" b="1" dirty="0">
                <a:solidFill>
                  <a:srgbClr val="7030A0"/>
                </a:solidFill>
              </a:rPr>
              <a:t> uztvere </a:t>
            </a:r>
            <a:r>
              <a:rPr lang="lv-LV" dirty="0">
                <a:solidFill>
                  <a:srgbClr val="7030A0"/>
                </a:solidFill>
              </a:rPr>
              <a:t>(</a:t>
            </a:r>
            <a:r>
              <a:rPr lang="lv-LV" dirty="0">
                <a:solidFill>
                  <a:schemeClr val="accent6">
                    <a:lumMod val="50000"/>
                  </a:schemeClr>
                </a:solidFill>
              </a:rPr>
              <a:t>tai raksturīga stipra saistība ar </a:t>
            </a:r>
            <a:r>
              <a:rPr lang="lv-LV" i="1" dirty="0">
                <a:solidFill>
                  <a:schemeClr val="accent6">
                    <a:lumMod val="50000"/>
                  </a:schemeClr>
                </a:solidFill>
              </a:rPr>
              <a:t>jūtām</a:t>
            </a:r>
            <a:r>
              <a:rPr lang="lv-LV" dirty="0">
                <a:solidFill>
                  <a:schemeClr val="accent6">
                    <a:lumMod val="50000"/>
                  </a:schemeClr>
                </a:solidFill>
              </a:rPr>
              <a:t> – emocijām un taustes sajūtām). (Smits, 2000).</a:t>
            </a:r>
          </a:p>
          <a:p>
            <a:r>
              <a:rPr lang="lv-LV" dirty="0">
                <a:solidFill>
                  <a:schemeClr val="accent6">
                    <a:lumMod val="50000"/>
                  </a:schemeClr>
                </a:solidFill>
              </a:rPr>
              <a:t> Mūsdienu bērns </a:t>
            </a:r>
            <a:r>
              <a:rPr lang="lv-LV" b="1" dirty="0">
                <a:solidFill>
                  <a:schemeClr val="accent6">
                    <a:lumMod val="50000"/>
                  </a:schemeClr>
                </a:solidFill>
              </a:rPr>
              <a:t>izprot</a:t>
            </a:r>
            <a:r>
              <a:rPr lang="lv-LV" dirty="0">
                <a:solidFill>
                  <a:schemeClr val="accent6">
                    <a:lumMod val="50000"/>
                  </a:schemeClr>
                </a:solidFill>
              </a:rPr>
              <a:t> savas </a:t>
            </a:r>
            <a:r>
              <a:rPr lang="lv-LV" dirty="0">
                <a:solidFill>
                  <a:srgbClr val="7030A0"/>
                </a:solidFill>
              </a:rPr>
              <a:t>tiesības</a:t>
            </a:r>
            <a:r>
              <a:rPr lang="lv-LV" dirty="0">
                <a:solidFill>
                  <a:schemeClr val="accent6">
                    <a:lumMod val="50000"/>
                  </a:schemeClr>
                </a:solidFill>
              </a:rPr>
              <a:t> un viņam ir savs </a:t>
            </a:r>
            <a:r>
              <a:rPr lang="lv-LV" dirty="0">
                <a:solidFill>
                  <a:srgbClr val="7030A0"/>
                </a:solidFill>
              </a:rPr>
              <a:t>viedoklis</a:t>
            </a:r>
            <a:r>
              <a:rPr lang="lv-LV" dirty="0">
                <a:solidFill>
                  <a:schemeClr val="accent6">
                    <a:lumMod val="50000"/>
                  </a:schemeClr>
                </a:solidFill>
              </a:rPr>
              <a:t>, viņš nav gatavs paklausīt, jo </a:t>
            </a:r>
            <a:r>
              <a:rPr lang="lv-LV" dirty="0">
                <a:solidFill>
                  <a:srgbClr val="7030A0"/>
                </a:solidFill>
              </a:rPr>
              <a:t>vēlas steidzīgi rīkoties </a:t>
            </a:r>
            <a:r>
              <a:rPr lang="lv-LV" dirty="0">
                <a:solidFill>
                  <a:schemeClr val="accent6">
                    <a:lumMod val="50000"/>
                  </a:schemeClr>
                </a:solidFill>
              </a:rPr>
              <a:t>(dr.paed.Z.Rubene,2017.)</a:t>
            </a:r>
          </a:p>
          <a:p>
            <a:endParaRPr lang="lv-LV" dirty="0">
              <a:solidFill>
                <a:schemeClr val="accent6">
                  <a:lumMod val="50000"/>
                </a:schemeClr>
              </a:solidFill>
            </a:endParaRPr>
          </a:p>
          <a:p>
            <a:r>
              <a:rPr lang="lv-LV" dirty="0">
                <a:solidFill>
                  <a:schemeClr val="accent6">
                    <a:lumMod val="50000"/>
                  </a:schemeClr>
                </a:solidFill>
              </a:rPr>
              <a:t> Mūsdienu bērna akūtākā </a:t>
            </a:r>
            <a:r>
              <a:rPr lang="lv-LV" b="1" dirty="0">
                <a:solidFill>
                  <a:srgbClr val="7030A0"/>
                </a:solidFill>
              </a:rPr>
              <a:t>vajadzība</a:t>
            </a:r>
            <a:r>
              <a:rPr lang="lv-LV" dirty="0">
                <a:solidFill>
                  <a:srgbClr val="7030A0"/>
                </a:solidFill>
              </a:rPr>
              <a:t> – sociālie tīkli, digitālās ierīces</a:t>
            </a:r>
            <a:r>
              <a:rPr lang="lv-LV" dirty="0">
                <a:solidFill>
                  <a:schemeClr val="accent6">
                    <a:lumMod val="50000"/>
                  </a:schemeClr>
                </a:solidFill>
              </a:rPr>
              <a:t>; </a:t>
            </a:r>
            <a:r>
              <a:rPr lang="lv-LV" dirty="0">
                <a:solidFill>
                  <a:srgbClr val="0070C0"/>
                </a:solidFill>
                <a:hlinkClick r:id="rId2"/>
              </a:rPr>
              <a:t>http://www.lnkc.gov.lv/macibu-materiali/</a:t>
            </a:r>
            <a:endParaRPr lang="lv-LV" dirty="0">
              <a:solidFill>
                <a:srgbClr val="0070C0"/>
              </a:solidFill>
            </a:endParaRPr>
          </a:p>
          <a:p>
            <a:pPr marL="0" indent="0">
              <a:buNone/>
            </a:pPr>
            <a:endParaRPr lang="lv-LV" dirty="0">
              <a:solidFill>
                <a:srgbClr val="0070C0"/>
              </a:solidFill>
            </a:endParaRPr>
          </a:p>
          <a:p>
            <a:r>
              <a:rPr lang="lv-LV" b="1" dirty="0">
                <a:solidFill>
                  <a:srgbClr val="7030A0"/>
                </a:solidFill>
              </a:rPr>
              <a:t>Intereses</a:t>
            </a:r>
            <a:r>
              <a:rPr lang="lv-LV" dirty="0">
                <a:solidFill>
                  <a:schemeClr val="accent6">
                    <a:lumMod val="50000"/>
                  </a:schemeClr>
                </a:solidFill>
              </a:rPr>
              <a:t>, raugoties no patērētāja pozīcijas; </a:t>
            </a:r>
          </a:p>
          <a:p>
            <a:endParaRPr lang="lv-LV" dirty="0">
              <a:solidFill>
                <a:srgbClr val="C00000"/>
              </a:solidFill>
            </a:endParaRPr>
          </a:p>
          <a:p>
            <a:r>
              <a:rPr lang="lv-LV" dirty="0">
                <a:solidFill>
                  <a:schemeClr val="accent6">
                    <a:lumMod val="50000"/>
                  </a:schemeClr>
                </a:solidFill>
              </a:rPr>
              <a:t>Visu </a:t>
            </a:r>
            <a:r>
              <a:rPr lang="lv-LV" dirty="0">
                <a:solidFill>
                  <a:srgbClr val="7030A0"/>
                </a:solidFill>
              </a:rPr>
              <a:t>vecumposmu </a:t>
            </a:r>
            <a:r>
              <a:rPr lang="lv-LV" b="1" dirty="0">
                <a:solidFill>
                  <a:srgbClr val="7030A0"/>
                </a:solidFill>
              </a:rPr>
              <a:t>krīzēs</a:t>
            </a:r>
            <a:r>
              <a:rPr lang="lv-LV" dirty="0">
                <a:solidFill>
                  <a:srgbClr val="7030A0"/>
                </a:solidFill>
              </a:rPr>
              <a:t> </a:t>
            </a:r>
            <a:r>
              <a:rPr lang="lv-LV" dirty="0">
                <a:solidFill>
                  <a:schemeClr val="accent6">
                    <a:lumMod val="50000"/>
                  </a:schemeClr>
                </a:solidFill>
              </a:rPr>
              <a:t>pastiprināta </a:t>
            </a:r>
            <a:r>
              <a:rPr lang="lv-LV" dirty="0">
                <a:solidFill>
                  <a:srgbClr val="7030A0"/>
                </a:solidFill>
              </a:rPr>
              <a:t>stresa, trauksmes,  baiļu sajūtas</a:t>
            </a:r>
            <a:r>
              <a:rPr lang="lv-LV" dirty="0">
                <a:solidFill>
                  <a:schemeClr val="accent6">
                    <a:lumMod val="50000"/>
                  </a:schemeClr>
                </a:solidFill>
              </a:rPr>
              <a:t>, motivācijas un jēgas izpratnes trūkums. (Akūta nepieciešamība mazināt emocionālo slodzi, intelektuālās informācijas daudzumu).</a:t>
            </a:r>
            <a:r>
              <a:rPr lang="lv-LV" dirty="0">
                <a:solidFill>
                  <a:srgbClr val="C00000"/>
                </a:solidFill>
              </a:rPr>
              <a:t> </a:t>
            </a:r>
            <a:endParaRPr lang="lv-LV" dirty="0"/>
          </a:p>
          <a:p>
            <a:endParaRPr lang="lv-LV" dirty="0"/>
          </a:p>
        </p:txBody>
      </p:sp>
      <p:sp>
        <p:nvSpPr>
          <p:cNvPr id="4" name="TextBox 3">
            <a:extLst>
              <a:ext uri="{FF2B5EF4-FFF2-40B4-BE49-F238E27FC236}">
                <a16:creationId xmlns:a16="http://schemas.microsoft.com/office/drawing/2014/main" id="{6B5AE859-B288-4A14-B1EA-796002B76F80}"/>
              </a:ext>
            </a:extLst>
          </p:cNvPr>
          <p:cNvSpPr txBox="1"/>
          <p:nvPr/>
        </p:nvSpPr>
        <p:spPr>
          <a:xfrm>
            <a:off x="9105900" y="1745326"/>
            <a:ext cx="2987040" cy="5355312"/>
          </a:xfrm>
          <a:prstGeom prst="rect">
            <a:avLst/>
          </a:prstGeom>
          <a:noFill/>
        </p:spPr>
        <p:txBody>
          <a:bodyPr wrap="square" rtlCol="0">
            <a:spAutoFit/>
          </a:bodyPr>
          <a:lstStyle/>
          <a:p>
            <a:r>
              <a:rPr lang="lv-LV" dirty="0">
                <a:solidFill>
                  <a:srgbClr val="7030A0"/>
                </a:solidFill>
              </a:rPr>
              <a:t>Mūzikas mācību labāk apgūs, kustoties. </a:t>
            </a:r>
            <a:r>
              <a:rPr lang="lv-LV" dirty="0" err="1">
                <a:solidFill>
                  <a:srgbClr val="7030A0"/>
                </a:solidFill>
              </a:rPr>
              <a:t>Vizuāliķim</a:t>
            </a:r>
            <a:r>
              <a:rPr lang="lv-LV" dirty="0">
                <a:solidFill>
                  <a:srgbClr val="7030A0"/>
                </a:solidFill>
              </a:rPr>
              <a:t> vajag grāmatu!</a:t>
            </a:r>
          </a:p>
          <a:p>
            <a:endParaRPr lang="lv-LV" dirty="0">
              <a:solidFill>
                <a:srgbClr val="7030A0"/>
              </a:solidFill>
            </a:endParaRPr>
          </a:p>
          <a:p>
            <a:r>
              <a:rPr lang="lv-LV" dirty="0">
                <a:solidFill>
                  <a:srgbClr val="7030A0"/>
                </a:solidFill>
              </a:rPr>
              <a:t>Lekcijas metodi mūzikas mācībā neuztvers – vajadzīga darbošanās.</a:t>
            </a:r>
          </a:p>
          <a:p>
            <a:endParaRPr lang="lv-LV" dirty="0">
              <a:solidFill>
                <a:srgbClr val="7030A0"/>
              </a:solidFill>
            </a:endParaRPr>
          </a:p>
          <a:p>
            <a:r>
              <a:rPr lang="lv-LV" dirty="0">
                <a:solidFill>
                  <a:srgbClr val="7030A0"/>
                </a:solidFill>
              </a:rPr>
              <a:t>Jāizmanto tie, lai mūzikas mācībā darbotos ar interaktīviem materiāliem.</a:t>
            </a:r>
          </a:p>
          <a:p>
            <a:endParaRPr lang="lv-LV" dirty="0">
              <a:solidFill>
                <a:srgbClr val="7030A0"/>
              </a:solidFill>
            </a:endParaRPr>
          </a:p>
          <a:p>
            <a:r>
              <a:rPr lang="lv-LV" dirty="0">
                <a:solidFill>
                  <a:srgbClr val="7030A0"/>
                </a:solidFill>
              </a:rPr>
              <a:t>Jāmaina uz radošo pozīciju.</a:t>
            </a:r>
          </a:p>
          <a:p>
            <a:endParaRPr lang="lv-LV" dirty="0">
              <a:solidFill>
                <a:srgbClr val="7030A0"/>
              </a:solidFill>
            </a:endParaRPr>
          </a:p>
          <a:p>
            <a:endParaRPr lang="lv-LV" dirty="0">
              <a:solidFill>
                <a:srgbClr val="7030A0"/>
              </a:solidFill>
            </a:endParaRPr>
          </a:p>
          <a:p>
            <a:r>
              <a:rPr lang="lv-LV" dirty="0">
                <a:solidFill>
                  <a:srgbClr val="7030A0"/>
                </a:solidFill>
              </a:rPr>
              <a:t>Mūzikas mācībā jāizmanto mūzikas terapijas elementi, vingrošana, elpojot.</a:t>
            </a:r>
          </a:p>
          <a:p>
            <a:endParaRPr lang="lv-LV" dirty="0"/>
          </a:p>
        </p:txBody>
      </p:sp>
      <p:sp>
        <p:nvSpPr>
          <p:cNvPr id="6" name="TextBox 5">
            <a:extLst>
              <a:ext uri="{FF2B5EF4-FFF2-40B4-BE49-F238E27FC236}">
                <a16:creationId xmlns:a16="http://schemas.microsoft.com/office/drawing/2014/main" id="{D4579FB1-4177-462F-92FB-BCFB9CFE0F95}"/>
              </a:ext>
            </a:extLst>
          </p:cNvPr>
          <p:cNvSpPr txBox="1"/>
          <p:nvPr/>
        </p:nvSpPr>
        <p:spPr>
          <a:xfrm>
            <a:off x="9951474" y="798927"/>
            <a:ext cx="2849880" cy="369332"/>
          </a:xfrm>
          <a:prstGeom prst="rect">
            <a:avLst/>
          </a:prstGeom>
          <a:noFill/>
        </p:spPr>
        <p:txBody>
          <a:bodyPr wrap="square" rtlCol="0">
            <a:spAutoFit/>
          </a:bodyPr>
          <a:lstStyle/>
          <a:p>
            <a:r>
              <a:rPr lang="lv-LV" b="1">
                <a:solidFill>
                  <a:srgbClr val="7030A0"/>
                </a:solidFill>
              </a:rPr>
              <a:t>Ko darīt?</a:t>
            </a:r>
            <a:endParaRPr lang="lv-LV" b="1" dirty="0">
              <a:solidFill>
                <a:srgbClr val="7030A0"/>
              </a:solidFill>
            </a:endParaRPr>
          </a:p>
        </p:txBody>
      </p:sp>
      <p:sp>
        <p:nvSpPr>
          <p:cNvPr id="5" name="Taisnstūris 4">
            <a:extLst>
              <a:ext uri="{FF2B5EF4-FFF2-40B4-BE49-F238E27FC236}">
                <a16:creationId xmlns:a16="http://schemas.microsoft.com/office/drawing/2014/main" id="{578BEDE0-2BFA-8E4C-ED8C-EE571E066108}"/>
              </a:ext>
            </a:extLst>
          </p:cNvPr>
          <p:cNvSpPr/>
          <p:nvPr/>
        </p:nvSpPr>
        <p:spPr>
          <a:xfrm>
            <a:off x="8829368" y="1810384"/>
            <a:ext cx="70792" cy="5047616"/>
          </a:xfrm>
          <a:prstGeom prst="rect">
            <a:avLst/>
          </a:prstGeom>
          <a:ln>
            <a:solidFill>
              <a:schemeClr val="accent3">
                <a:lumMod val="60000"/>
                <a:lumOff val="4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pl-PL"/>
          </a:p>
        </p:txBody>
      </p:sp>
    </p:spTree>
    <p:extLst>
      <p:ext uri="{BB962C8B-B14F-4D97-AF65-F5344CB8AC3E}">
        <p14:creationId xmlns:p14="http://schemas.microsoft.com/office/powerpoint/2010/main" val="2070488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atura vietturis 2">
            <a:extLst>
              <a:ext uri="{FF2B5EF4-FFF2-40B4-BE49-F238E27FC236}">
                <a16:creationId xmlns:a16="http://schemas.microsoft.com/office/drawing/2014/main" id="{96A72524-A96D-4601-B5AB-ADCBE3990317}"/>
              </a:ext>
            </a:extLst>
          </p:cNvPr>
          <p:cNvSpPr>
            <a:spLocks noGrp="1"/>
          </p:cNvSpPr>
          <p:nvPr>
            <p:ph idx="1"/>
          </p:nvPr>
        </p:nvSpPr>
        <p:spPr>
          <a:xfrm>
            <a:off x="228600" y="2560320"/>
            <a:ext cx="11750040" cy="3813175"/>
          </a:xfrm>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path path="shape">
              <a:fillToRect l="50000" t="50000" r="50000" b="50000"/>
            </a:path>
          </a:gradFill>
        </p:spPr>
        <p:txBody>
          <a:bodyPr/>
          <a:lstStyle/>
          <a:p>
            <a:pPr>
              <a:lnSpc>
                <a:spcPct val="150000"/>
              </a:lnSpc>
            </a:pPr>
            <a:r>
              <a:rPr lang="lv-LV" b="1" dirty="0">
                <a:solidFill>
                  <a:schemeClr val="accent6">
                    <a:lumMod val="50000"/>
                  </a:schemeClr>
                </a:solidFill>
              </a:rPr>
              <a:t>Mērķis</a:t>
            </a:r>
            <a:r>
              <a:rPr lang="lv-LV" b="1">
                <a:solidFill>
                  <a:schemeClr val="accent6">
                    <a:lumMod val="50000"/>
                  </a:schemeClr>
                </a:solidFill>
              </a:rPr>
              <a:t>: </a:t>
            </a:r>
            <a:r>
              <a:rPr lang="lv-LV"/>
              <a:t>apzināties sevi, lai </a:t>
            </a:r>
            <a:r>
              <a:rPr lang="lv-LV" dirty="0"/>
              <a:t>izpaustu savu talantu</a:t>
            </a:r>
            <a:r>
              <a:rPr lang="lv-LV"/>
              <a:t>, radošo potenciālu.</a:t>
            </a:r>
            <a:endParaRPr lang="lv-LV" dirty="0"/>
          </a:p>
          <a:p>
            <a:pPr>
              <a:lnSpc>
                <a:spcPct val="150000"/>
              </a:lnSpc>
            </a:pPr>
            <a:r>
              <a:rPr lang="lv-LV" b="1" dirty="0">
                <a:solidFill>
                  <a:schemeClr val="accent6">
                    <a:lumMod val="50000"/>
                  </a:schemeClr>
                </a:solidFill>
              </a:rPr>
              <a:t>Jēga: </a:t>
            </a:r>
            <a:r>
              <a:rPr lang="lv-LV" dirty="0"/>
              <a:t>piedzīvot savas eksistences pašizpausmi </a:t>
            </a:r>
            <a:r>
              <a:rPr lang="lv-LV"/>
              <a:t>– dvēseles Radītāja </a:t>
            </a:r>
            <a:r>
              <a:rPr lang="lv-LV" dirty="0"/>
              <a:t>Nodoma īstenošanos </a:t>
            </a:r>
            <a:r>
              <a:rPr lang="lv-LV"/>
              <a:t>individuālajā būtībā.</a:t>
            </a:r>
            <a:endParaRPr lang="lv-LV" dirty="0"/>
          </a:p>
          <a:p>
            <a:pPr>
              <a:lnSpc>
                <a:spcPct val="150000"/>
              </a:lnSpc>
            </a:pPr>
            <a:r>
              <a:rPr lang="lv-LV" b="1" dirty="0">
                <a:solidFill>
                  <a:schemeClr val="accent6">
                    <a:lumMod val="50000"/>
                  </a:schemeClr>
                </a:solidFill>
              </a:rPr>
              <a:t>Motivācija: </a:t>
            </a:r>
            <a:r>
              <a:rPr lang="lv-LV" dirty="0"/>
              <a:t>izpaužot sevi, iedvesmot citus atklāt savu </a:t>
            </a:r>
            <a:r>
              <a:rPr lang="lv-LV"/>
              <a:t>eksistences jēgu.</a:t>
            </a:r>
            <a:endParaRPr lang="lv-LV" dirty="0"/>
          </a:p>
        </p:txBody>
      </p:sp>
      <p:sp>
        <p:nvSpPr>
          <p:cNvPr id="5" name="Virsraksts 1">
            <a:extLst>
              <a:ext uri="{FF2B5EF4-FFF2-40B4-BE49-F238E27FC236}">
                <a16:creationId xmlns:a16="http://schemas.microsoft.com/office/drawing/2014/main" id="{5EBA3BCF-2001-4B8B-87C8-E9626ACBB5C9}"/>
              </a:ext>
            </a:extLst>
          </p:cNvPr>
          <p:cNvSpPr txBox="1">
            <a:spLocks/>
          </p:cNvSpPr>
          <p:nvPr/>
        </p:nvSpPr>
        <p:spPr>
          <a:xfrm>
            <a:off x="1021080" y="1027906"/>
            <a:ext cx="10515600" cy="1325563"/>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v-LV" sz="3100" b="1" dirty="0">
                <a:solidFill>
                  <a:schemeClr val="accent6">
                    <a:lumMod val="75000"/>
                  </a:schemeClr>
                </a:solidFill>
              </a:rPr>
              <a:t>2</a:t>
            </a:r>
            <a:r>
              <a:rPr lang="lv-LV" sz="3100" b="1">
                <a:solidFill>
                  <a:schemeClr val="accent6">
                    <a:lumMod val="75000"/>
                  </a:schemeClr>
                </a:solidFill>
              </a:rPr>
              <a:t>.</a:t>
            </a:r>
            <a:r>
              <a:rPr lang="lv-LV" sz="3100">
                <a:solidFill>
                  <a:schemeClr val="accent6">
                    <a:lumMod val="75000"/>
                  </a:schemeClr>
                </a:solidFill>
              </a:rPr>
              <a:t> Kustības un mūzika:  </a:t>
            </a:r>
            <a:r>
              <a:rPr lang="lv-LV" sz="3100" b="1" dirty="0">
                <a:solidFill>
                  <a:schemeClr val="accent6">
                    <a:lumMod val="75000"/>
                  </a:schemeClr>
                </a:solidFill>
              </a:rPr>
              <a:t>mērķis, jēga, motivācija </a:t>
            </a:r>
            <a:br>
              <a:rPr lang="lv-LV" sz="3600" b="1" dirty="0">
                <a:solidFill>
                  <a:schemeClr val="accent6">
                    <a:lumMod val="50000"/>
                  </a:schemeClr>
                </a:solidFill>
              </a:rPr>
            </a:br>
            <a:r>
              <a:rPr lang="lv-LV" sz="3600" b="1" dirty="0">
                <a:solidFill>
                  <a:schemeClr val="accent2">
                    <a:lumMod val="75000"/>
                  </a:schemeClr>
                </a:solidFill>
              </a:rPr>
              <a:t>radošā  sabiedrībā</a:t>
            </a:r>
            <a:br>
              <a:rPr lang="lv-LV" b="1" dirty="0">
                <a:solidFill>
                  <a:schemeClr val="accent6">
                    <a:lumMod val="50000"/>
                  </a:schemeClr>
                </a:solidFill>
              </a:rPr>
            </a:br>
            <a:endParaRPr lang="lv-LV" dirty="0"/>
          </a:p>
        </p:txBody>
      </p:sp>
    </p:spTree>
    <p:extLst>
      <p:ext uri="{BB962C8B-B14F-4D97-AF65-F5344CB8AC3E}">
        <p14:creationId xmlns:p14="http://schemas.microsoft.com/office/powerpoint/2010/main" val="2977945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atura vietturis 2">
            <a:extLst>
              <a:ext uri="{FF2B5EF4-FFF2-40B4-BE49-F238E27FC236}">
                <a16:creationId xmlns:a16="http://schemas.microsoft.com/office/drawing/2014/main" id="{A5C0F661-61A3-407A-809A-228D0AB31DDA}"/>
              </a:ext>
            </a:extLst>
          </p:cNvPr>
          <p:cNvSpPr>
            <a:spLocks noGrp="1"/>
          </p:cNvSpPr>
          <p:nvPr>
            <p:ph idx="1"/>
          </p:nvPr>
        </p:nvSpPr>
        <p:spPr>
          <a:xfrm>
            <a:off x="838200" y="1097280"/>
            <a:ext cx="10713720" cy="5638799"/>
          </a:xfr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p:spPr>
        <p:txBody>
          <a:bodyPr>
            <a:normAutofit fontScale="92500"/>
          </a:bodyPr>
          <a:lstStyle/>
          <a:p>
            <a:pPr marL="514350" indent="-514350">
              <a:lnSpc>
                <a:spcPct val="160000"/>
              </a:lnSpc>
              <a:buFont typeface="+mj-lt"/>
              <a:buAutoNum type="arabicPeriod"/>
            </a:pPr>
            <a:r>
              <a:rPr lang="lv-LV" i="1">
                <a:solidFill>
                  <a:schemeClr val="accent6">
                    <a:lumMod val="50000"/>
                  </a:schemeClr>
                </a:solidFill>
              </a:rPr>
              <a:t>Radīt skolēnos </a:t>
            </a:r>
            <a:r>
              <a:rPr lang="lv-LV" i="1" dirty="0">
                <a:solidFill>
                  <a:schemeClr val="accent6">
                    <a:lumMod val="50000"/>
                  </a:schemeClr>
                </a:solidFill>
              </a:rPr>
              <a:t>vēlēšanos klausīties dažādu stilu un žanru mūziku, kā arī sniegt tās pilnvērtīgai uztverei nepieciešamās zināšanas, iemaņas prasmes.</a:t>
            </a:r>
          </a:p>
          <a:p>
            <a:pPr marL="514350" indent="-514350">
              <a:lnSpc>
                <a:spcPct val="160000"/>
              </a:lnSpc>
              <a:buFont typeface="+mj-lt"/>
              <a:buAutoNum type="arabicPeriod"/>
            </a:pPr>
            <a:r>
              <a:rPr lang="lv-LV" i="1">
                <a:solidFill>
                  <a:schemeClr val="accent6">
                    <a:lumMod val="50000"/>
                  </a:schemeClr>
                </a:solidFill>
              </a:rPr>
              <a:t>Rosināt </a:t>
            </a:r>
            <a:r>
              <a:rPr lang="lv-LV" i="1" dirty="0">
                <a:solidFill>
                  <a:schemeClr val="accent6">
                    <a:lumMod val="50000"/>
                  </a:schemeClr>
                </a:solidFill>
              </a:rPr>
              <a:t>praktiskai muzicēšanai un muzikāli radošai darbībai, kas sniegtu prieku </a:t>
            </a:r>
            <a:r>
              <a:rPr lang="lv-LV" i="1">
                <a:solidFill>
                  <a:schemeClr val="accent6">
                    <a:lumMod val="50000"/>
                  </a:schemeClr>
                </a:solidFill>
              </a:rPr>
              <a:t>un gandarījumu. </a:t>
            </a:r>
            <a:endParaRPr lang="lv-LV" i="1" dirty="0">
              <a:solidFill>
                <a:schemeClr val="accent6">
                  <a:lumMod val="50000"/>
                </a:schemeClr>
              </a:solidFill>
            </a:endParaRPr>
          </a:p>
          <a:p>
            <a:pPr marL="514350" indent="-514350">
              <a:lnSpc>
                <a:spcPct val="160000"/>
              </a:lnSpc>
              <a:buFont typeface="+mj-lt"/>
              <a:buAutoNum type="arabicPeriod"/>
            </a:pPr>
            <a:r>
              <a:rPr lang="lv-LV" i="1">
                <a:solidFill>
                  <a:schemeClr val="accent6">
                    <a:lumMod val="50000"/>
                  </a:schemeClr>
                </a:solidFill>
              </a:rPr>
              <a:t>Skolēni </a:t>
            </a:r>
            <a:r>
              <a:rPr lang="lv-LV" i="1" dirty="0">
                <a:solidFill>
                  <a:schemeClr val="accent6">
                    <a:lumMod val="50000"/>
                  </a:schemeClr>
                </a:solidFill>
              </a:rPr>
              <a:t>ir kultūras vērtību mantinieki un skolotāja uzdevums ir viņus ievadīt atpazīstamajās </a:t>
            </a:r>
            <a:r>
              <a:rPr lang="lv-LV" i="1">
                <a:solidFill>
                  <a:schemeClr val="accent6">
                    <a:lumMod val="50000"/>
                  </a:schemeClr>
                </a:solidFill>
              </a:rPr>
              <a:t>mūzikas tradīcijās, rosināt radoši </a:t>
            </a:r>
            <a:r>
              <a:rPr lang="lv-LV" i="1" dirty="0" err="1">
                <a:solidFill>
                  <a:schemeClr val="accent6">
                    <a:lumMod val="50000"/>
                  </a:schemeClr>
                </a:solidFill>
              </a:rPr>
              <a:t>pašizpausties</a:t>
            </a:r>
            <a:r>
              <a:rPr lang="lv-LV" i="1" dirty="0">
                <a:solidFill>
                  <a:schemeClr val="accent6">
                    <a:lumMod val="50000"/>
                  </a:schemeClr>
                </a:solidFill>
              </a:rPr>
              <a:t> – eksperimentēt, improvizēt</a:t>
            </a:r>
            <a:r>
              <a:rPr lang="lv-LV" i="1">
                <a:solidFill>
                  <a:schemeClr val="accent6">
                    <a:lumMod val="50000"/>
                  </a:schemeClr>
                </a:solidFill>
              </a:rPr>
              <a:t>, sacerēt, jo tas ir </a:t>
            </a:r>
            <a:r>
              <a:rPr lang="lv-LV" i="1" dirty="0">
                <a:solidFill>
                  <a:schemeClr val="accent6">
                    <a:lumMod val="50000"/>
                  </a:schemeClr>
                </a:solidFill>
              </a:rPr>
              <a:t>nozīmīgs mācību motivācijas stimuls.</a:t>
            </a:r>
          </a:p>
          <a:p>
            <a:pPr marL="514350" indent="-514350">
              <a:buFont typeface="+mj-lt"/>
              <a:buAutoNum type="arabicPeriod"/>
            </a:pPr>
            <a:endParaRPr lang="lv-LV" dirty="0">
              <a:solidFill>
                <a:schemeClr val="accent6">
                  <a:lumMod val="50000"/>
                </a:schemeClr>
              </a:solidFill>
            </a:endParaRPr>
          </a:p>
        </p:txBody>
      </p:sp>
      <p:sp>
        <p:nvSpPr>
          <p:cNvPr id="4" name="Virsraksts 3">
            <a:extLst>
              <a:ext uri="{FF2B5EF4-FFF2-40B4-BE49-F238E27FC236}">
                <a16:creationId xmlns:a16="http://schemas.microsoft.com/office/drawing/2014/main" id="{D40AA836-FF5C-4498-8A0E-A68F0393B97F}"/>
              </a:ext>
            </a:extLst>
          </p:cNvPr>
          <p:cNvSpPr txBox="1">
            <a:spLocks noGrp="1"/>
          </p:cNvSpPr>
          <p:nvPr>
            <p:ph type="title"/>
          </p:nvPr>
        </p:nvSpPr>
        <p:spPr>
          <a:xfrm>
            <a:off x="944880" y="413271"/>
            <a:ext cx="11109960" cy="535531"/>
          </a:xfrm>
          <a:prstGeom prst="rect">
            <a:avLst/>
          </a:prstGeom>
          <a:noFill/>
        </p:spPr>
        <p:txBody>
          <a:bodyPr wrap="square" rtlCol="0">
            <a:spAutoFit/>
          </a:bodyPr>
          <a:lstStyle/>
          <a:p>
            <a:r>
              <a:rPr lang="lv-LV" sz="3200" b="1" dirty="0">
                <a:solidFill>
                  <a:schemeClr val="accent4">
                    <a:lumMod val="75000"/>
                  </a:schemeClr>
                </a:solidFill>
              </a:rPr>
              <a:t>3. </a:t>
            </a:r>
            <a:r>
              <a:rPr lang="lv-LV" sz="3200" b="1" dirty="0" err="1">
                <a:solidFill>
                  <a:schemeClr val="accent4">
                    <a:lumMod val="75000"/>
                  </a:schemeClr>
                </a:solidFill>
              </a:rPr>
              <a:t>Bērncentrēta</a:t>
            </a:r>
            <a:r>
              <a:rPr lang="lv-LV" sz="3200" b="1" dirty="0">
                <a:solidFill>
                  <a:schemeClr val="accent4">
                    <a:lumMod val="75000"/>
                  </a:schemeClr>
                </a:solidFill>
              </a:rPr>
              <a:t>, personības attīstību </a:t>
            </a:r>
            <a:r>
              <a:rPr lang="lv-LV" sz="3200" dirty="0">
                <a:solidFill>
                  <a:schemeClr val="accent4">
                    <a:lumMod val="75000"/>
                  </a:schemeClr>
                </a:solidFill>
              </a:rPr>
              <a:t>veicinoša mūzikas mācība.</a:t>
            </a:r>
            <a:endParaRPr lang="lv-LV" sz="3200" b="1" dirty="0">
              <a:solidFill>
                <a:schemeClr val="accent6">
                  <a:lumMod val="50000"/>
                </a:schemeClr>
              </a:solidFill>
            </a:endParaRPr>
          </a:p>
        </p:txBody>
      </p:sp>
    </p:spTree>
    <p:extLst>
      <p:ext uri="{BB962C8B-B14F-4D97-AF65-F5344CB8AC3E}">
        <p14:creationId xmlns:p14="http://schemas.microsoft.com/office/powerpoint/2010/main" val="1135792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C1959C3D-4BDA-48E5-A50A-3AE28AB04117}"/>
              </a:ext>
            </a:extLst>
          </p:cNvPr>
          <p:cNvSpPr>
            <a:spLocks noGrp="1"/>
          </p:cNvSpPr>
          <p:nvPr>
            <p:ph type="title"/>
          </p:nvPr>
        </p:nvSpPr>
        <p:spPr>
          <a:xfrm>
            <a:off x="838200" y="0"/>
            <a:ext cx="10515600" cy="1325563"/>
          </a:xfrm>
        </p:spPr>
        <p:txBody>
          <a:bodyPr>
            <a:normAutofit/>
          </a:bodyPr>
          <a:lstStyle/>
          <a:p>
            <a:pPr algn="ctr"/>
            <a:r>
              <a:rPr lang="lv-LV" sz="2400" b="1" dirty="0">
                <a:solidFill>
                  <a:schemeClr val="accent4">
                    <a:lumMod val="75000"/>
                  </a:schemeClr>
                </a:solidFill>
              </a:rPr>
              <a:t>Gintas Pētersones </a:t>
            </a:r>
            <a:r>
              <a:rPr lang="lv-LV" sz="2400" b="1" dirty="0" err="1">
                <a:solidFill>
                  <a:schemeClr val="accent4">
                    <a:lumMod val="75000"/>
                  </a:schemeClr>
                </a:solidFill>
              </a:rPr>
              <a:t>promoc.darbs</a:t>
            </a:r>
            <a:r>
              <a:rPr lang="lv-LV" sz="2400" b="1" dirty="0">
                <a:solidFill>
                  <a:schemeClr val="accent4">
                    <a:lumMod val="75000"/>
                  </a:schemeClr>
                </a:solidFill>
              </a:rPr>
              <a:t> </a:t>
            </a:r>
            <a:br>
              <a:rPr lang="lv-LV" sz="2400" b="1" dirty="0">
                <a:solidFill>
                  <a:schemeClr val="accent4">
                    <a:lumMod val="75000"/>
                  </a:schemeClr>
                </a:solidFill>
              </a:rPr>
            </a:br>
            <a:r>
              <a:rPr lang="lv-LV" sz="2400" b="1" dirty="0">
                <a:solidFill>
                  <a:schemeClr val="accent4">
                    <a:lumMod val="75000"/>
                  </a:schemeClr>
                </a:solidFill>
              </a:rPr>
              <a:t>«SKOLĒNU MŪZIKAS UZTVERES ATTĪSTĪBA RITMIKAS NODARBĪBĀS MŪZIKAS SKOLĀ»</a:t>
            </a:r>
            <a:br>
              <a:rPr lang="lv-LV" sz="2400" b="1" dirty="0">
                <a:solidFill>
                  <a:schemeClr val="accent4">
                    <a:lumMod val="75000"/>
                  </a:schemeClr>
                </a:solidFill>
              </a:rPr>
            </a:br>
            <a:r>
              <a:rPr lang="lv-LV" sz="2400" b="1" dirty="0">
                <a:solidFill>
                  <a:schemeClr val="accent4">
                    <a:lumMod val="75000"/>
                  </a:schemeClr>
                </a:solidFill>
              </a:rPr>
              <a:t>R.,2014.</a:t>
            </a:r>
          </a:p>
        </p:txBody>
      </p:sp>
      <p:sp>
        <p:nvSpPr>
          <p:cNvPr id="3" name="Satura vietturis 2">
            <a:extLst>
              <a:ext uri="{FF2B5EF4-FFF2-40B4-BE49-F238E27FC236}">
                <a16:creationId xmlns:a16="http://schemas.microsoft.com/office/drawing/2014/main" id="{FFB91F91-AF1C-4F10-9DF0-51304D6C20CB}"/>
              </a:ext>
            </a:extLst>
          </p:cNvPr>
          <p:cNvSpPr>
            <a:spLocks noGrp="1"/>
          </p:cNvSpPr>
          <p:nvPr>
            <p:ph idx="1"/>
          </p:nvPr>
        </p:nvSpPr>
        <p:spPr>
          <a:xfrm>
            <a:off x="944880" y="1325563"/>
            <a:ext cx="10515600" cy="5266708"/>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fontScale="77500" lnSpcReduction="20000"/>
          </a:bodyPr>
          <a:lstStyle/>
          <a:p>
            <a:pPr>
              <a:lnSpc>
                <a:spcPct val="150000"/>
              </a:lnSpc>
            </a:pPr>
            <a:r>
              <a:rPr lang="lv-LV" dirty="0"/>
              <a:t>Skolotājam jānodrošina tādu ritmikas nodarbības saturu un formu, kas sekmē skolēnu mūzikas </a:t>
            </a:r>
            <a:r>
              <a:rPr lang="lv-LV" b="1" dirty="0"/>
              <a:t>emocionālo, analītisko un </a:t>
            </a:r>
            <a:r>
              <a:rPr lang="lv-LV" b="1" dirty="0" err="1"/>
              <a:t>kinestētisko</a:t>
            </a:r>
            <a:r>
              <a:rPr lang="lv-LV" b="1" dirty="0"/>
              <a:t> </a:t>
            </a:r>
            <a:r>
              <a:rPr lang="lv-LV" dirty="0"/>
              <a:t>uztveri un to izpausmi atbilstošās </a:t>
            </a:r>
            <a:r>
              <a:rPr lang="lv-LV" b="1" dirty="0"/>
              <a:t>kustību formās;</a:t>
            </a:r>
          </a:p>
          <a:p>
            <a:pPr>
              <a:lnSpc>
                <a:spcPct val="150000"/>
              </a:lnSpc>
            </a:pPr>
            <a:r>
              <a:rPr lang="lv-LV" dirty="0"/>
              <a:t>Tā tiek sekmēta skolēnu harmoniska un vispusīga attīstība dzīvespriecīgā darbībā, attīstot uztveres produktivitāti un </a:t>
            </a:r>
            <a:r>
              <a:rPr lang="lv-LV" b="1" dirty="0"/>
              <a:t>veidojot emocionālās, intelektuālās un </a:t>
            </a:r>
            <a:r>
              <a:rPr lang="lv-LV" b="1" dirty="0" err="1"/>
              <a:t>sensomotorās</a:t>
            </a:r>
            <a:r>
              <a:rPr lang="lv-LV" b="1" dirty="0"/>
              <a:t> attīstības līdzsvarotību.</a:t>
            </a:r>
          </a:p>
          <a:p>
            <a:pPr>
              <a:lnSpc>
                <a:spcPct val="150000"/>
              </a:lnSpc>
            </a:pPr>
            <a:r>
              <a:rPr lang="lv-LV" b="1" dirty="0"/>
              <a:t>mūzikas uztveres un muzicēšanas rezultātā darbojas abas smadzeņu puslodes </a:t>
            </a:r>
            <a:r>
              <a:rPr lang="lv-LV" dirty="0"/>
              <a:t>un veidojas miljoniem </a:t>
            </a:r>
            <a:r>
              <a:rPr lang="lv-LV" dirty="0" err="1"/>
              <a:t>starpneironu</a:t>
            </a:r>
            <a:r>
              <a:rPr lang="lv-LV" dirty="0"/>
              <a:t> saišu, aktivējot smadzeņu pusložu </a:t>
            </a:r>
            <a:r>
              <a:rPr lang="lv-LV" dirty="0" err="1"/>
              <a:t>laterizāciju</a:t>
            </a:r>
            <a:r>
              <a:rPr lang="lv-LV" dirty="0"/>
              <a:t> un paaugstinot </a:t>
            </a:r>
            <a:r>
              <a:rPr lang="lv-LV" b="1" dirty="0"/>
              <a:t>kognitīvās un emocionālās </a:t>
            </a:r>
            <a:r>
              <a:rPr lang="lv-LV" dirty="0"/>
              <a:t>spējas.</a:t>
            </a:r>
            <a:r>
              <a:rPr lang="lv-LV" b="1" dirty="0"/>
              <a:t> </a:t>
            </a:r>
          </a:p>
          <a:p>
            <a:pPr>
              <a:lnSpc>
                <a:spcPct val="150000"/>
              </a:lnSpc>
            </a:pPr>
            <a:r>
              <a:rPr lang="lv-LV" dirty="0"/>
              <a:t>Mūzikas uztverē </a:t>
            </a:r>
            <a:r>
              <a:rPr lang="lv-LV" dirty="0" err="1"/>
              <a:t>klātesošas</a:t>
            </a:r>
            <a:r>
              <a:rPr lang="lv-LV" dirty="0"/>
              <a:t> ir arī emocijas. To izpausmes rezultātā veidojas </a:t>
            </a:r>
            <a:r>
              <a:rPr lang="lv-LV" b="1" dirty="0"/>
              <a:t>muzikāls pārdzīvojums. </a:t>
            </a:r>
          </a:p>
        </p:txBody>
      </p:sp>
    </p:spTree>
    <p:extLst>
      <p:ext uri="{BB962C8B-B14F-4D97-AF65-F5344CB8AC3E}">
        <p14:creationId xmlns:p14="http://schemas.microsoft.com/office/powerpoint/2010/main" val="2121586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atura vietturis 2">
            <a:extLst>
              <a:ext uri="{FF2B5EF4-FFF2-40B4-BE49-F238E27FC236}">
                <a16:creationId xmlns:a16="http://schemas.microsoft.com/office/drawing/2014/main" id="{A85DA90C-F7DA-45A4-838A-B732D13A40B6}"/>
              </a:ext>
            </a:extLst>
          </p:cNvPr>
          <p:cNvSpPr>
            <a:spLocks noGrp="1"/>
          </p:cNvSpPr>
          <p:nvPr>
            <p:ph idx="1"/>
          </p:nvPr>
        </p:nvSpPr>
        <p:spPr>
          <a:xfrm>
            <a:off x="1005349" y="1803994"/>
            <a:ext cx="10515600" cy="4577142"/>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rmAutofit/>
          </a:bodyPr>
          <a:lstStyle/>
          <a:p>
            <a:pPr marL="0" indent="0" algn="just">
              <a:buNone/>
            </a:pPr>
            <a:r>
              <a:rPr lang="lv-LV" dirty="0">
                <a:solidFill>
                  <a:schemeClr val="accent6">
                    <a:lumMod val="50000"/>
                  </a:schemeClr>
                </a:solidFill>
              </a:rPr>
              <a:t>Kustībā izpaustā mūzika atraisa tēlu priekšstatus, </a:t>
            </a:r>
            <a:r>
              <a:rPr lang="lv-LV" b="1" dirty="0">
                <a:solidFill>
                  <a:schemeClr val="accent6">
                    <a:lumMod val="50000"/>
                  </a:schemeClr>
                </a:solidFill>
              </a:rPr>
              <a:t>tēlaino domāšanu</a:t>
            </a:r>
            <a:r>
              <a:rPr lang="lv-LV" dirty="0">
                <a:solidFill>
                  <a:schemeClr val="accent6">
                    <a:lumMod val="50000"/>
                  </a:schemeClr>
                </a:solidFill>
              </a:rPr>
              <a:t>.</a:t>
            </a:r>
          </a:p>
          <a:p>
            <a:pPr marL="0" indent="0" algn="just">
              <a:buNone/>
            </a:pPr>
            <a:endParaRPr lang="lv-LV" dirty="0">
              <a:solidFill>
                <a:schemeClr val="accent6">
                  <a:lumMod val="50000"/>
                </a:schemeClr>
              </a:solidFill>
            </a:endParaRPr>
          </a:p>
          <a:p>
            <a:pPr marL="0" indent="0" algn="just">
              <a:buNone/>
            </a:pPr>
            <a:r>
              <a:rPr lang="lv-LV" dirty="0">
                <a:solidFill>
                  <a:schemeClr val="accent6">
                    <a:lumMod val="50000"/>
                  </a:schemeClr>
                </a:solidFill>
              </a:rPr>
              <a:t>…Precīzi izpildīts mūzikas ritms telpiskā kustībā koordinē </a:t>
            </a:r>
            <a:r>
              <a:rPr lang="lv-LV" b="1" dirty="0">
                <a:solidFill>
                  <a:schemeClr val="accent6">
                    <a:lumMod val="50000"/>
                  </a:schemeClr>
                </a:solidFill>
              </a:rPr>
              <a:t>dzirdes, redzes, taustes, </a:t>
            </a:r>
            <a:r>
              <a:rPr lang="lv-LV" b="1" dirty="0" err="1">
                <a:solidFill>
                  <a:schemeClr val="accent6">
                    <a:lumMod val="50000"/>
                  </a:schemeClr>
                </a:solidFill>
              </a:rPr>
              <a:t>kinestētiskās</a:t>
            </a:r>
            <a:r>
              <a:rPr lang="lv-LV" b="1" dirty="0">
                <a:solidFill>
                  <a:schemeClr val="accent6">
                    <a:lumMod val="50000"/>
                  </a:schemeClr>
                </a:solidFill>
              </a:rPr>
              <a:t> un vestibulārās maņas </a:t>
            </a:r>
            <a:r>
              <a:rPr lang="lv-LV" dirty="0">
                <a:solidFill>
                  <a:schemeClr val="accent6">
                    <a:lumMod val="50000"/>
                  </a:schemeClr>
                </a:solidFill>
              </a:rPr>
              <a:t>un sekmē </a:t>
            </a:r>
            <a:r>
              <a:rPr lang="lv-LV" b="1" dirty="0">
                <a:solidFill>
                  <a:schemeClr val="accent6">
                    <a:lumMod val="50000"/>
                  </a:schemeClr>
                </a:solidFill>
              </a:rPr>
              <a:t>uzmanības koncentrēšanas </a:t>
            </a:r>
            <a:r>
              <a:rPr lang="lv-LV" dirty="0">
                <a:solidFill>
                  <a:schemeClr val="accent6">
                    <a:lumMod val="50000"/>
                  </a:schemeClr>
                </a:solidFill>
              </a:rPr>
              <a:t>un </a:t>
            </a:r>
            <a:r>
              <a:rPr lang="lv-LV" b="1" dirty="0">
                <a:solidFill>
                  <a:schemeClr val="accent6">
                    <a:lumMod val="50000"/>
                  </a:schemeClr>
                </a:solidFill>
              </a:rPr>
              <a:t>abstraktās domāšanas spējas</a:t>
            </a:r>
            <a:r>
              <a:rPr lang="lv-LV" dirty="0">
                <a:solidFill>
                  <a:schemeClr val="accent6">
                    <a:lumMod val="50000"/>
                  </a:schemeClr>
                </a:solidFill>
              </a:rPr>
              <a:t>. </a:t>
            </a:r>
          </a:p>
          <a:p>
            <a:pPr marL="0" indent="0" algn="just">
              <a:buNone/>
            </a:pPr>
            <a:endParaRPr lang="lv-LV" dirty="0">
              <a:solidFill>
                <a:schemeClr val="accent6">
                  <a:lumMod val="50000"/>
                </a:schemeClr>
              </a:solidFill>
            </a:endParaRPr>
          </a:p>
          <a:p>
            <a:pPr marL="0" indent="0" algn="just">
              <a:buNone/>
            </a:pPr>
            <a:r>
              <a:rPr lang="lv-LV" dirty="0">
                <a:solidFill>
                  <a:schemeClr val="accent6">
                    <a:lumMod val="50000"/>
                  </a:schemeClr>
                </a:solidFill>
              </a:rPr>
              <a:t>Ritmikas mācības specifika </a:t>
            </a:r>
            <a:r>
              <a:rPr lang="lv-LV" b="1" dirty="0">
                <a:solidFill>
                  <a:schemeClr val="accent6">
                    <a:lumMod val="50000"/>
                  </a:schemeClr>
                </a:solidFill>
              </a:rPr>
              <a:t>mūzikas un kustības </a:t>
            </a:r>
            <a:r>
              <a:rPr lang="lv-LV" dirty="0">
                <a:solidFill>
                  <a:schemeClr val="accent6">
                    <a:lumMod val="50000"/>
                  </a:schemeClr>
                </a:solidFill>
              </a:rPr>
              <a:t>savstarpējā mijiedarbībā ir lielisks līdzeklis, kā atraktīvi turpināt </a:t>
            </a:r>
            <a:r>
              <a:rPr lang="lv-LV" b="1" dirty="0">
                <a:solidFill>
                  <a:schemeClr val="accent6">
                    <a:lumMod val="50000"/>
                  </a:schemeClr>
                </a:solidFill>
              </a:rPr>
              <a:t>mūzikas teorijas apguvi,</a:t>
            </a:r>
            <a:r>
              <a:rPr lang="lv-LV" dirty="0">
                <a:solidFill>
                  <a:schemeClr val="accent6">
                    <a:lumMod val="50000"/>
                  </a:schemeClr>
                </a:solidFill>
              </a:rPr>
              <a:t> veicinot sensibilitāti un radošumu, veidojot </a:t>
            </a:r>
            <a:r>
              <a:rPr lang="lv-LV" b="1" dirty="0">
                <a:solidFill>
                  <a:schemeClr val="accent6">
                    <a:lumMod val="50000"/>
                  </a:schemeClr>
                </a:solidFill>
              </a:rPr>
              <a:t>emocionāli iejūtīgu un atsaucīgu personību. </a:t>
            </a:r>
          </a:p>
        </p:txBody>
      </p:sp>
      <p:sp>
        <p:nvSpPr>
          <p:cNvPr id="2" name="Virsraksts 1">
            <a:extLst>
              <a:ext uri="{FF2B5EF4-FFF2-40B4-BE49-F238E27FC236}">
                <a16:creationId xmlns:a16="http://schemas.microsoft.com/office/drawing/2014/main" id="{8A723936-0761-80DC-2FFD-9F82D5BB7AE2}"/>
              </a:ext>
            </a:extLst>
          </p:cNvPr>
          <p:cNvSpPr>
            <a:spLocks noGrp="1"/>
          </p:cNvSpPr>
          <p:nvPr>
            <p:ph type="title"/>
          </p:nvPr>
        </p:nvSpPr>
        <p:spPr>
          <a:xfrm>
            <a:off x="838200" y="235974"/>
            <a:ext cx="10515600" cy="1325563"/>
          </a:xfrm>
        </p:spPr>
        <p:txBody>
          <a:bodyPr>
            <a:normAutofit/>
          </a:bodyPr>
          <a:lstStyle/>
          <a:p>
            <a:pPr algn="ctr"/>
            <a:r>
              <a:rPr lang="lv-LV" sz="2400" b="1" dirty="0">
                <a:solidFill>
                  <a:schemeClr val="accent4">
                    <a:lumMod val="75000"/>
                  </a:schemeClr>
                </a:solidFill>
              </a:rPr>
              <a:t>Gintas Pētersones </a:t>
            </a:r>
            <a:r>
              <a:rPr lang="lv-LV" sz="2400" b="1" dirty="0" err="1">
                <a:solidFill>
                  <a:schemeClr val="accent4">
                    <a:lumMod val="75000"/>
                  </a:schemeClr>
                </a:solidFill>
              </a:rPr>
              <a:t>promoc.darbs</a:t>
            </a:r>
            <a:r>
              <a:rPr lang="lv-LV" sz="2400" b="1" dirty="0">
                <a:solidFill>
                  <a:schemeClr val="accent4">
                    <a:lumMod val="75000"/>
                  </a:schemeClr>
                </a:solidFill>
              </a:rPr>
              <a:t> </a:t>
            </a:r>
            <a:br>
              <a:rPr lang="lv-LV" sz="2400" b="1" dirty="0">
                <a:solidFill>
                  <a:schemeClr val="accent4">
                    <a:lumMod val="75000"/>
                  </a:schemeClr>
                </a:solidFill>
              </a:rPr>
            </a:br>
            <a:r>
              <a:rPr lang="lv-LV" sz="2400" b="1" dirty="0">
                <a:solidFill>
                  <a:schemeClr val="accent4">
                    <a:lumMod val="75000"/>
                  </a:schemeClr>
                </a:solidFill>
              </a:rPr>
              <a:t>«SKOLĒNU MŪZIKAS UZTVERES ATTĪSTĪBA RITMIKAS NODARBĪBĀS MŪZIKAS SKOLĀ»</a:t>
            </a:r>
            <a:br>
              <a:rPr lang="lv-LV" sz="2400" b="1" dirty="0">
                <a:solidFill>
                  <a:schemeClr val="accent4">
                    <a:lumMod val="75000"/>
                  </a:schemeClr>
                </a:solidFill>
              </a:rPr>
            </a:br>
            <a:r>
              <a:rPr lang="lv-LV" sz="2400" b="1" dirty="0">
                <a:solidFill>
                  <a:schemeClr val="accent4">
                    <a:lumMod val="75000"/>
                  </a:schemeClr>
                </a:solidFill>
              </a:rPr>
              <a:t>R.,2014.</a:t>
            </a:r>
          </a:p>
        </p:txBody>
      </p:sp>
    </p:spTree>
    <p:extLst>
      <p:ext uri="{BB962C8B-B14F-4D97-AF65-F5344CB8AC3E}">
        <p14:creationId xmlns:p14="http://schemas.microsoft.com/office/powerpoint/2010/main" val="4396148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atura vietturis 2">
            <a:extLst>
              <a:ext uri="{FF2B5EF4-FFF2-40B4-BE49-F238E27FC236}">
                <a16:creationId xmlns:a16="http://schemas.microsoft.com/office/drawing/2014/main" id="{7DB57229-B988-455C-898E-3299803ED214}"/>
              </a:ext>
            </a:extLst>
          </p:cNvPr>
          <p:cNvSpPr>
            <a:spLocks noGrp="1"/>
          </p:cNvSpPr>
          <p:nvPr>
            <p:ph idx="1"/>
          </p:nvPr>
        </p:nvSpPr>
        <p:spPr>
          <a:xfrm>
            <a:off x="838200" y="441960"/>
            <a:ext cx="10515600" cy="6309360"/>
          </a:xfrm>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path path="shape">
              <a:fillToRect l="50000" t="50000" r="50000" b="50000"/>
            </a:path>
          </a:gradFill>
        </p:spPr>
        <p:txBody>
          <a:bodyPr>
            <a:normAutofit fontScale="92500" lnSpcReduction="20000"/>
          </a:bodyPr>
          <a:lstStyle/>
          <a:p>
            <a:pPr marL="0" indent="0">
              <a:buNone/>
            </a:pPr>
            <a:r>
              <a:rPr lang="lv-LV" b="1" dirty="0">
                <a:solidFill>
                  <a:schemeClr val="accent5">
                    <a:lumMod val="75000"/>
                  </a:schemeClr>
                </a:solidFill>
              </a:rPr>
              <a:t>Ritmikā vingrinājumi tiek iedalīti desmit grupās: </a:t>
            </a:r>
          </a:p>
          <a:p>
            <a:pPr marL="0" indent="0">
              <a:buNone/>
            </a:pPr>
            <a:r>
              <a:rPr lang="lv-LV" dirty="0">
                <a:solidFill>
                  <a:schemeClr val="accent5">
                    <a:lumMod val="75000"/>
                  </a:schemeClr>
                </a:solidFill>
              </a:rPr>
              <a:t>1. Vispārīgi vingrinājumi elpošanai, kustību līdzsvaram, muskuļu spēkam un elastībai. </a:t>
            </a:r>
          </a:p>
          <a:p>
            <a:pPr marL="0" indent="0">
              <a:buNone/>
            </a:pPr>
            <a:r>
              <a:rPr lang="lv-LV" dirty="0">
                <a:solidFill>
                  <a:schemeClr val="accent5">
                    <a:lumMod val="75000"/>
                  </a:schemeClr>
                </a:solidFill>
              </a:rPr>
              <a:t>2. Ritmiski soļošanas vingrinājumi nošu ilgumu analīzei. </a:t>
            </a:r>
          </a:p>
          <a:p>
            <a:pPr marL="0" indent="0">
              <a:buNone/>
            </a:pPr>
            <a:r>
              <a:rPr lang="lv-LV" dirty="0">
                <a:solidFill>
                  <a:schemeClr val="accent5">
                    <a:lumMod val="75000"/>
                  </a:schemeClr>
                </a:solidFill>
              </a:rPr>
              <a:t>3. Ritmiskas elpošanas vingrinājumi. </a:t>
            </a:r>
          </a:p>
          <a:p>
            <a:pPr marL="0" indent="0">
              <a:buNone/>
            </a:pPr>
            <a:r>
              <a:rPr lang="lv-LV" dirty="0">
                <a:solidFill>
                  <a:schemeClr val="accent5">
                    <a:lumMod val="75000"/>
                  </a:schemeClr>
                </a:solidFill>
              </a:rPr>
              <a:t>4. Ritmiski soļošanas vingrinājumiem ar ritmiskām roku kustībām. </a:t>
            </a:r>
          </a:p>
          <a:p>
            <a:pPr marL="0" indent="0">
              <a:buNone/>
            </a:pPr>
            <a:r>
              <a:rPr lang="lv-LV" dirty="0">
                <a:solidFill>
                  <a:schemeClr val="accent5">
                    <a:lumMod val="75000"/>
                  </a:schemeClr>
                </a:solidFill>
              </a:rPr>
              <a:t>5. Vingrinājumi ķermeņa daļu neatkarības iegūšanai. </a:t>
            </a:r>
          </a:p>
          <a:p>
            <a:pPr marL="0" indent="0">
              <a:buNone/>
            </a:pPr>
            <a:r>
              <a:rPr lang="lv-LV" dirty="0">
                <a:solidFill>
                  <a:schemeClr val="accent5">
                    <a:lumMod val="75000"/>
                  </a:schemeClr>
                </a:solidFill>
              </a:rPr>
              <a:t>6. Spontānas gribas izpausmju attīstīšana un neapzinātu bezmērķīgu kustību regulēšana. </a:t>
            </a:r>
          </a:p>
          <a:p>
            <a:pPr marL="0" indent="0">
              <a:buNone/>
            </a:pPr>
            <a:r>
              <a:rPr lang="lv-LV" dirty="0">
                <a:solidFill>
                  <a:schemeClr val="accent5">
                    <a:lumMod val="75000"/>
                  </a:schemeClr>
                </a:solidFill>
              </a:rPr>
              <a:t>7. Soļošanas pārtraukšanas vingrinājumi, pulsa un frāžu garuma atmiņas treniņi. </a:t>
            </a:r>
          </a:p>
          <a:p>
            <a:pPr marL="0" indent="0">
              <a:buNone/>
            </a:pPr>
            <a:r>
              <a:rPr lang="lv-LV" dirty="0">
                <a:solidFill>
                  <a:schemeClr val="accent5">
                    <a:lumMod val="75000"/>
                  </a:schemeClr>
                </a:solidFill>
              </a:rPr>
              <a:t>8. Vingrinājumi ar dažādu taktsmēru maiņu. </a:t>
            </a:r>
          </a:p>
          <a:p>
            <a:pPr marL="0" indent="0">
              <a:buNone/>
            </a:pPr>
            <a:r>
              <a:rPr lang="lv-LV" dirty="0">
                <a:solidFill>
                  <a:schemeClr val="accent5">
                    <a:lumMod val="75000"/>
                  </a:schemeClr>
                </a:solidFill>
              </a:rPr>
              <a:t>9. Dzirdes vingrinājumi – nospēlētās melodijas izpausme kustībā. </a:t>
            </a:r>
          </a:p>
          <a:p>
            <a:pPr marL="0" indent="0">
              <a:buNone/>
            </a:pPr>
            <a:r>
              <a:rPr lang="lv-LV" dirty="0">
                <a:solidFill>
                  <a:schemeClr val="accent5">
                    <a:lumMod val="75000"/>
                  </a:schemeClr>
                </a:solidFill>
              </a:rPr>
              <a:t>10. Ritmiska soļošana ar dziedāšanu un klavieru pavadījumu</a:t>
            </a:r>
          </a:p>
          <a:p>
            <a:pPr marL="0" indent="0">
              <a:buNone/>
            </a:pPr>
            <a:r>
              <a:rPr lang="lv-LV" sz="1600">
                <a:solidFill>
                  <a:schemeClr val="accent5">
                    <a:lumMod val="75000"/>
                  </a:schemeClr>
                </a:solidFill>
              </a:rPr>
              <a:t>Mācību </a:t>
            </a:r>
            <a:r>
              <a:rPr lang="lv-LV" sz="1600" dirty="0">
                <a:solidFill>
                  <a:schemeClr val="accent5">
                    <a:lumMod val="75000"/>
                  </a:schemeClr>
                </a:solidFill>
              </a:rPr>
              <a:t>materiāla pielikumā tiek piedāvāti dažādu žestu un pozu paraugi, kuri izpildāmi ar klavieru </a:t>
            </a:r>
            <a:r>
              <a:rPr lang="lv-LV" sz="1600">
                <a:solidFill>
                  <a:schemeClr val="accent5">
                    <a:lumMod val="75000"/>
                  </a:schemeClr>
                </a:solidFill>
              </a:rPr>
              <a:t>mūzikas pavadījumu         </a:t>
            </a:r>
            <a:r>
              <a:rPr lang="lv-LV" sz="1600" dirty="0">
                <a:solidFill>
                  <a:schemeClr val="accent5">
                    <a:lumMod val="75000"/>
                  </a:schemeClr>
                </a:solidFill>
              </a:rPr>
              <a:t>(</a:t>
            </a:r>
            <a:r>
              <a:rPr lang="lv-LV" sz="1600" dirty="0" err="1">
                <a:solidFill>
                  <a:schemeClr val="accent5">
                    <a:lumMod val="75000"/>
                  </a:schemeClr>
                </a:solidFill>
              </a:rPr>
              <a:t>Jaques-Dalcroze</a:t>
            </a:r>
            <a:r>
              <a:rPr lang="lv-LV" sz="1600" dirty="0">
                <a:solidFill>
                  <a:schemeClr val="accent5">
                    <a:lumMod val="75000"/>
                  </a:schemeClr>
                </a:solidFill>
              </a:rPr>
              <a:t>, 1906, 2).</a:t>
            </a:r>
          </a:p>
          <a:p>
            <a:pPr marL="0" indent="0">
              <a:buNone/>
            </a:pPr>
            <a:r>
              <a:rPr lang="lv-LV" sz="1600">
                <a:solidFill>
                  <a:schemeClr val="accent5">
                    <a:lumMod val="75000"/>
                  </a:schemeClr>
                </a:solidFill>
              </a:rPr>
              <a:t>1911</a:t>
            </a:r>
            <a:r>
              <a:rPr lang="lv-LV" sz="1600" dirty="0">
                <a:solidFill>
                  <a:schemeClr val="accent5">
                    <a:lumMod val="75000"/>
                  </a:schemeClr>
                </a:solidFill>
              </a:rPr>
              <a:t>.g. izveidotās </a:t>
            </a:r>
            <a:r>
              <a:rPr lang="lv-LV" sz="1600" dirty="0" err="1">
                <a:solidFill>
                  <a:schemeClr val="accent5">
                    <a:lumMod val="75000"/>
                  </a:schemeClr>
                </a:solidFill>
              </a:rPr>
              <a:t>Helleravas</a:t>
            </a:r>
            <a:r>
              <a:rPr lang="lv-LV" sz="1600" dirty="0">
                <a:solidFill>
                  <a:schemeClr val="accent5">
                    <a:lumMod val="75000"/>
                  </a:schemeClr>
                </a:solidFill>
              </a:rPr>
              <a:t> skolas mācību plānā bija trīs </a:t>
            </a:r>
            <a:r>
              <a:rPr lang="lv-LV" sz="1600" err="1">
                <a:solidFill>
                  <a:schemeClr val="accent5">
                    <a:lumMod val="75000"/>
                  </a:schemeClr>
                </a:solidFill>
              </a:rPr>
              <a:t>pamatpriekšmeti</a:t>
            </a:r>
            <a:r>
              <a:rPr lang="lv-LV" sz="1600">
                <a:solidFill>
                  <a:schemeClr val="accent5">
                    <a:lumMod val="75000"/>
                  </a:schemeClr>
                </a:solidFill>
              </a:rPr>
              <a:t>:</a:t>
            </a:r>
            <a:r>
              <a:rPr lang="lv-LV" sz="1600" b="1">
                <a:solidFill>
                  <a:schemeClr val="accent5">
                    <a:lumMod val="75000"/>
                  </a:schemeClr>
                </a:solidFill>
              </a:rPr>
              <a:t>1) </a:t>
            </a:r>
            <a:r>
              <a:rPr lang="lv-LV" sz="1600" b="1" dirty="0">
                <a:solidFill>
                  <a:schemeClr val="accent5">
                    <a:lumMod val="75000"/>
                  </a:schemeClr>
                </a:solidFill>
              </a:rPr>
              <a:t>ritmiskā vingrošana</a:t>
            </a:r>
            <a:r>
              <a:rPr lang="lv-LV" sz="1600" b="1">
                <a:solidFill>
                  <a:schemeClr val="accent5">
                    <a:lumMod val="75000"/>
                  </a:schemeClr>
                </a:solidFill>
              </a:rPr>
              <a:t>; 2) </a:t>
            </a:r>
            <a:r>
              <a:rPr lang="lv-LV" sz="1600" b="1" dirty="0">
                <a:solidFill>
                  <a:schemeClr val="accent5">
                    <a:lumMod val="75000"/>
                  </a:schemeClr>
                </a:solidFill>
              </a:rPr>
              <a:t>solfedžo</a:t>
            </a:r>
            <a:r>
              <a:rPr lang="lv-LV" sz="1600" b="1">
                <a:solidFill>
                  <a:schemeClr val="accent5">
                    <a:lumMod val="75000"/>
                  </a:schemeClr>
                </a:solidFill>
              </a:rPr>
              <a:t>; 3) </a:t>
            </a:r>
            <a:r>
              <a:rPr lang="lv-LV" sz="1600" b="1" dirty="0">
                <a:solidFill>
                  <a:schemeClr val="accent5">
                    <a:lumMod val="75000"/>
                  </a:schemeClr>
                </a:solidFill>
              </a:rPr>
              <a:t>improvizācija. </a:t>
            </a:r>
          </a:p>
        </p:txBody>
      </p:sp>
    </p:spTree>
    <p:extLst>
      <p:ext uri="{BB962C8B-B14F-4D97-AF65-F5344CB8AC3E}">
        <p14:creationId xmlns:p14="http://schemas.microsoft.com/office/powerpoint/2010/main" val="3938966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389CE330-C513-4826-A01B-5952BB613862}"/>
              </a:ext>
            </a:extLst>
          </p:cNvPr>
          <p:cNvSpPr>
            <a:spLocks noGrp="1"/>
          </p:cNvSpPr>
          <p:nvPr>
            <p:ph type="title"/>
          </p:nvPr>
        </p:nvSpPr>
        <p:spPr>
          <a:xfrm>
            <a:off x="838200" y="689590"/>
            <a:ext cx="10515600" cy="655955"/>
          </a:xfrm>
        </p:spPr>
        <p:txBody>
          <a:bodyPr>
            <a:normAutofit fontScale="90000"/>
          </a:bodyPr>
          <a:lstStyle/>
          <a:p>
            <a:pPr algn="ctr"/>
            <a:r>
              <a:rPr lang="lv-LV" sz="3600" b="1">
                <a:solidFill>
                  <a:schemeClr val="accent1">
                    <a:lumMod val="75000"/>
                  </a:schemeClr>
                </a:solidFill>
              </a:rPr>
              <a:t>4. Mācību metožu maiņa vispārējās izglītības kompetenču pieejas kontekstā.</a:t>
            </a:r>
            <a:br>
              <a:rPr lang="lv-LV">
                <a:solidFill>
                  <a:schemeClr val="accent1">
                    <a:lumMod val="75000"/>
                  </a:schemeClr>
                </a:solidFill>
              </a:rPr>
            </a:br>
            <a:endParaRPr lang="lv-LV" b="1" dirty="0">
              <a:solidFill>
                <a:schemeClr val="accent1">
                  <a:lumMod val="75000"/>
                </a:schemeClr>
              </a:solidFill>
            </a:endParaRPr>
          </a:p>
        </p:txBody>
      </p:sp>
      <p:sp>
        <p:nvSpPr>
          <p:cNvPr id="3" name="Satura vietturis 2">
            <a:extLst>
              <a:ext uri="{FF2B5EF4-FFF2-40B4-BE49-F238E27FC236}">
                <a16:creationId xmlns:a16="http://schemas.microsoft.com/office/drawing/2014/main" id="{40D86083-DA49-41F6-B806-0920DEF61C22}"/>
              </a:ext>
            </a:extLst>
          </p:cNvPr>
          <p:cNvSpPr>
            <a:spLocks noGrp="1"/>
          </p:cNvSpPr>
          <p:nvPr>
            <p:ph idx="1"/>
          </p:nvPr>
        </p:nvSpPr>
        <p:spPr>
          <a:xfrm>
            <a:off x="838200" y="1143001"/>
            <a:ext cx="10515600" cy="5593080"/>
          </a:xfrm>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path path="shape">
              <a:fillToRect l="50000" t="50000" r="50000" b="50000"/>
            </a:path>
          </a:gradFill>
        </p:spPr>
        <p:txBody>
          <a:bodyPr>
            <a:normAutofit lnSpcReduction="10000"/>
          </a:bodyPr>
          <a:lstStyle/>
          <a:p>
            <a:pPr>
              <a:lnSpc>
                <a:spcPct val="150000"/>
              </a:lnSpc>
            </a:pPr>
            <a:r>
              <a:rPr lang="lv-LV" dirty="0">
                <a:solidFill>
                  <a:schemeClr val="accent1">
                    <a:lumMod val="75000"/>
                  </a:schemeClr>
                </a:solidFill>
              </a:rPr>
              <a:t>Mācību saturu saistīt ar </a:t>
            </a:r>
            <a:r>
              <a:rPr lang="lv-LV">
                <a:solidFill>
                  <a:schemeClr val="accent1">
                    <a:lumMod val="75000"/>
                  </a:schemeClr>
                </a:solidFill>
              </a:rPr>
              <a:t>reālo dzīvi.</a:t>
            </a:r>
            <a:endParaRPr lang="lv-LV" dirty="0">
              <a:solidFill>
                <a:schemeClr val="accent1">
                  <a:lumMod val="75000"/>
                </a:schemeClr>
              </a:solidFill>
            </a:endParaRPr>
          </a:p>
          <a:p>
            <a:pPr>
              <a:lnSpc>
                <a:spcPct val="150000"/>
              </a:lnSpc>
            </a:pPr>
            <a:r>
              <a:rPr lang="lv-LV" dirty="0">
                <a:solidFill>
                  <a:schemeClr val="accent1">
                    <a:lumMod val="75000"/>
                  </a:schemeClr>
                </a:solidFill>
              </a:rPr>
              <a:t>Samazināt apgūstamo zināšanu apjomu.</a:t>
            </a:r>
          </a:p>
          <a:p>
            <a:pPr>
              <a:lnSpc>
                <a:spcPct val="150000"/>
              </a:lnSpc>
            </a:pPr>
            <a:r>
              <a:rPr lang="lv-LV" dirty="0">
                <a:solidFill>
                  <a:schemeClr val="accent1">
                    <a:lumMod val="75000"/>
                  </a:schemeClr>
                </a:solidFill>
              </a:rPr>
              <a:t>Mazināt mācību satura sadrumstalotību, veicināt starpdisciplinārās saites.</a:t>
            </a:r>
          </a:p>
          <a:p>
            <a:pPr>
              <a:lnSpc>
                <a:spcPct val="150000"/>
              </a:lnSpc>
            </a:pPr>
            <a:r>
              <a:rPr lang="lv-LV" dirty="0">
                <a:solidFill>
                  <a:schemeClr val="accent1">
                    <a:lumMod val="75000"/>
                  </a:schemeClr>
                </a:solidFill>
              </a:rPr>
              <a:t>Uzlabot materiāltehnisko nodrošinājumu.</a:t>
            </a:r>
          </a:p>
          <a:p>
            <a:pPr>
              <a:lnSpc>
                <a:spcPct val="150000"/>
              </a:lnSpc>
            </a:pPr>
            <a:r>
              <a:rPr lang="lv-LV" dirty="0">
                <a:solidFill>
                  <a:schemeClr val="accent1">
                    <a:lumMod val="75000"/>
                  </a:schemeClr>
                </a:solidFill>
              </a:rPr>
              <a:t>Izglītības procesa centrā ir skolēna mācīšanās, kompetenču veidošanās</a:t>
            </a:r>
            <a:r>
              <a:rPr lang="lv-LV">
                <a:solidFill>
                  <a:schemeClr val="accent1">
                    <a:lumMod val="75000"/>
                  </a:schemeClr>
                </a:solidFill>
              </a:rPr>
              <a:t>; ikdienas </a:t>
            </a:r>
            <a:r>
              <a:rPr lang="lv-LV" dirty="0">
                <a:solidFill>
                  <a:schemeClr val="accent1">
                    <a:lumMod val="75000"/>
                  </a:schemeClr>
                </a:solidFill>
              </a:rPr>
              <a:t>pieredzes izmantošana mācībās; skolotāju komandas, skolas kopienu veidošanās - sadarbības pedagoģija.</a:t>
            </a:r>
          </a:p>
        </p:txBody>
      </p:sp>
    </p:spTree>
    <p:extLst>
      <p:ext uri="{BB962C8B-B14F-4D97-AF65-F5344CB8AC3E}">
        <p14:creationId xmlns:p14="http://schemas.microsoft.com/office/powerpoint/2010/main" val="27666909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1E74496A-8307-43D1-90E6-28F02FF65338}"/>
              </a:ext>
            </a:extLst>
          </p:cNvPr>
          <p:cNvSpPr>
            <a:spLocks noGrp="1"/>
          </p:cNvSpPr>
          <p:nvPr>
            <p:ph type="title"/>
          </p:nvPr>
        </p:nvSpPr>
        <p:spPr/>
        <p:txBody>
          <a:bodyPr/>
          <a:lstStyle/>
          <a:p>
            <a:pPr algn="ctr"/>
            <a:r>
              <a:rPr lang="lv-LV" b="1" dirty="0">
                <a:solidFill>
                  <a:schemeClr val="accent1">
                    <a:lumMod val="75000"/>
                  </a:schemeClr>
                </a:solidFill>
              </a:rPr>
              <a:t>Mūzika jaunajā pirmsskolas mācību saturā:</a:t>
            </a:r>
            <a:br>
              <a:rPr lang="lv-LV" dirty="0"/>
            </a:br>
            <a:endParaRPr lang="lv-LV" dirty="0"/>
          </a:p>
        </p:txBody>
      </p:sp>
      <p:pic>
        <p:nvPicPr>
          <p:cNvPr id="5" name="Satura vietturis 4" descr="Attēls, kurā ir ekrānuzņē​​​mums&#10;&#10;Apraksts izveidots ar ļoti augstu ticamību">
            <a:extLst>
              <a:ext uri="{FF2B5EF4-FFF2-40B4-BE49-F238E27FC236}">
                <a16:creationId xmlns:a16="http://schemas.microsoft.com/office/drawing/2014/main" id="{8E7FA009-2DF9-4AC3-8106-3F06293FE84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81553" y="982561"/>
            <a:ext cx="7665367" cy="1416253"/>
          </a:xfrm>
        </p:spPr>
      </p:pic>
      <p:sp>
        <p:nvSpPr>
          <p:cNvPr id="6" name="TextBox 5">
            <a:extLst>
              <a:ext uri="{FF2B5EF4-FFF2-40B4-BE49-F238E27FC236}">
                <a16:creationId xmlns:a16="http://schemas.microsoft.com/office/drawing/2014/main" id="{3490C978-A27E-4DF4-820C-0F0D265942F8}"/>
              </a:ext>
            </a:extLst>
          </p:cNvPr>
          <p:cNvSpPr txBox="1"/>
          <p:nvPr/>
        </p:nvSpPr>
        <p:spPr>
          <a:xfrm>
            <a:off x="213360" y="2398814"/>
            <a:ext cx="11521440" cy="461665"/>
          </a:xfrm>
          <a:prstGeom prst="rect">
            <a:avLst/>
          </a:prstGeom>
          <a:noFill/>
        </p:spPr>
        <p:txBody>
          <a:bodyPr wrap="square" rtlCol="0">
            <a:spAutoFit/>
          </a:bodyPr>
          <a:lstStyle/>
          <a:p>
            <a:pPr algn="ctr"/>
            <a:r>
              <a:rPr lang="lv-LV" sz="2400" b="1" dirty="0">
                <a:solidFill>
                  <a:schemeClr val="accent6">
                    <a:lumMod val="50000"/>
                  </a:schemeClr>
                </a:solidFill>
              </a:rPr>
              <a:t>Kultūras izpratnes un pašizpausmes mākslā joma, tehnoloģiju</a:t>
            </a:r>
          </a:p>
        </p:txBody>
      </p:sp>
      <p:sp>
        <p:nvSpPr>
          <p:cNvPr id="7" name="TextBox 6">
            <a:extLst>
              <a:ext uri="{FF2B5EF4-FFF2-40B4-BE49-F238E27FC236}">
                <a16:creationId xmlns:a16="http://schemas.microsoft.com/office/drawing/2014/main" id="{470841F5-3977-4516-9C83-8EBC6657318C}"/>
              </a:ext>
            </a:extLst>
          </p:cNvPr>
          <p:cNvSpPr txBox="1"/>
          <p:nvPr/>
        </p:nvSpPr>
        <p:spPr>
          <a:xfrm>
            <a:off x="838200" y="3016250"/>
            <a:ext cx="11201400" cy="3785652"/>
          </a:xfrm>
          <a:prstGeom prst="rect">
            <a:avLst/>
          </a:prstGeom>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path path="shape">
              <a:fillToRect l="50000" t="50000" r="50000" b="50000"/>
            </a:path>
          </a:gradFill>
        </p:spPr>
        <p:txBody>
          <a:bodyPr wrap="square" rtlCol="0">
            <a:spAutoFit/>
          </a:bodyPr>
          <a:lstStyle/>
          <a:p>
            <a:r>
              <a:rPr lang="lv-LV" sz="2000" b="1" dirty="0"/>
              <a:t>3-4.g. </a:t>
            </a:r>
            <a:r>
              <a:rPr lang="lv-LV" sz="2000" dirty="0"/>
              <a:t>Rada skaņas ar dažādiem skaņu rīkiem. Izrāda emocijas un iesaistās muzikālajā darbībā. Dzied atbilstoši individuālajām spējām.</a:t>
            </a:r>
          </a:p>
          <a:p>
            <a:r>
              <a:rPr lang="lv-LV" sz="2000" b="1" dirty="0"/>
              <a:t>5.g. </a:t>
            </a:r>
            <a:r>
              <a:rPr lang="lv-LV" sz="2000" dirty="0"/>
              <a:t>Lieto mūzikas valodas elementus: emocionālo vēstījumu, ritmu, melodiju, tembru, tempu. Skandē tautasdziesmas, runā dzejoļus, skaitāmpantus. Atpazīst pēc melodijas apgūtās dziesmas, rotaļas. Saklausa un atspoguļo dzirdēto literārā darbā, klasiskajā un mūsdienu mūzikā. Dejo vienkāršus latviešu tautas deju soļus. Spēlē instrumentālas ritma rotaļas pēc principa: balss un atbalss. Dzied, dejo, muzicē </a:t>
            </a:r>
            <a:r>
              <a:rPr lang="lv-LV" sz="2000" dirty="0" err="1"/>
              <a:t>pašapliecinoties</a:t>
            </a:r>
            <a:r>
              <a:rPr lang="lv-LV" sz="2000" dirty="0"/>
              <a:t> brīvā muzikālā darbībā.</a:t>
            </a:r>
          </a:p>
          <a:p>
            <a:r>
              <a:rPr lang="lv-LV" sz="2000" b="1" dirty="0"/>
              <a:t>6.g. </a:t>
            </a:r>
            <a:r>
              <a:rPr lang="lv-LV" sz="2000" dirty="0"/>
              <a:t>Stāsta par dziesmu, skaņdarbu u.c., aprakstot mūzikas raksturu vai mūzikā paustās emocijas. Pauž muzikālos iespaidus, sacerot stāstu vai mutiski aprakstot dzirdēto. Dzied aktīvi, gaišā balsī, galvas reģistrā atbilstoši individuālajām spējām. Atpazīst apgūtās dziesmas, rotaļas, dejas pēc melodijas vai raksturīga ritma. </a:t>
            </a:r>
            <a:r>
              <a:rPr lang="lv-LV" sz="2000" dirty="0" err="1"/>
              <a:t>Ritmizē</a:t>
            </a:r>
            <a:r>
              <a:rPr lang="lv-LV" sz="2000" dirty="0"/>
              <a:t> un spēlē skaņu rīkus pēc principa balss – atbalss. Apvieno dziedāšanu ar kustību. Spēlē elementārajā orķestrī. Elementāri improvizē ar ritmu, skaņām, kustībām.</a:t>
            </a:r>
          </a:p>
        </p:txBody>
      </p:sp>
    </p:spTree>
    <p:extLst>
      <p:ext uri="{BB962C8B-B14F-4D97-AF65-F5344CB8AC3E}">
        <p14:creationId xmlns:p14="http://schemas.microsoft.com/office/powerpoint/2010/main" val="2653555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1E74496A-8307-43D1-90E6-28F02FF65338}"/>
              </a:ext>
            </a:extLst>
          </p:cNvPr>
          <p:cNvSpPr>
            <a:spLocks noGrp="1"/>
          </p:cNvSpPr>
          <p:nvPr>
            <p:ph type="title"/>
          </p:nvPr>
        </p:nvSpPr>
        <p:spPr/>
        <p:txBody>
          <a:bodyPr/>
          <a:lstStyle/>
          <a:p>
            <a:pPr algn="ctr"/>
            <a:r>
              <a:rPr lang="lv-LV" b="1" dirty="0">
                <a:solidFill>
                  <a:schemeClr val="accent1">
                    <a:lumMod val="75000"/>
                  </a:schemeClr>
                </a:solidFill>
              </a:rPr>
              <a:t>Mūzika jaunajā pamatskolas mācību saturā</a:t>
            </a:r>
            <a:r>
              <a:rPr lang="lv-LV" b="1" dirty="0"/>
              <a:t>:</a:t>
            </a:r>
            <a:br>
              <a:rPr lang="lv-LV" dirty="0"/>
            </a:br>
            <a:endParaRPr lang="lv-LV" dirty="0"/>
          </a:p>
        </p:txBody>
      </p:sp>
      <p:sp>
        <p:nvSpPr>
          <p:cNvPr id="6" name="TextBox 5">
            <a:extLst>
              <a:ext uri="{FF2B5EF4-FFF2-40B4-BE49-F238E27FC236}">
                <a16:creationId xmlns:a16="http://schemas.microsoft.com/office/drawing/2014/main" id="{3490C978-A27E-4DF4-820C-0F0D265942F8}"/>
              </a:ext>
            </a:extLst>
          </p:cNvPr>
          <p:cNvSpPr txBox="1"/>
          <p:nvPr/>
        </p:nvSpPr>
        <p:spPr>
          <a:xfrm>
            <a:off x="518160" y="1027906"/>
            <a:ext cx="11521440" cy="461665"/>
          </a:xfrm>
          <a:prstGeom prst="rect">
            <a:avLst/>
          </a:prstGeom>
          <a:noFill/>
        </p:spPr>
        <p:txBody>
          <a:bodyPr wrap="square" rtlCol="0">
            <a:spAutoFit/>
          </a:bodyPr>
          <a:lstStyle/>
          <a:p>
            <a:pPr algn="ctr"/>
            <a:r>
              <a:rPr lang="lv-LV" sz="2400" b="1" dirty="0">
                <a:solidFill>
                  <a:schemeClr val="accent6">
                    <a:lumMod val="50000"/>
                  </a:schemeClr>
                </a:solidFill>
              </a:rPr>
              <a:t>Kultūras izpratnes un pašizpausmes mākslā joma, tehnoloģiju</a:t>
            </a:r>
          </a:p>
        </p:txBody>
      </p:sp>
      <p:sp>
        <p:nvSpPr>
          <p:cNvPr id="4" name="Satura vietturis 3">
            <a:extLst>
              <a:ext uri="{FF2B5EF4-FFF2-40B4-BE49-F238E27FC236}">
                <a16:creationId xmlns:a16="http://schemas.microsoft.com/office/drawing/2014/main" id="{4C4511B8-B4AA-4E62-8D0A-45E172786D1F}"/>
              </a:ext>
            </a:extLst>
          </p:cNvPr>
          <p:cNvSpPr>
            <a:spLocks noGrp="1"/>
          </p:cNvSpPr>
          <p:nvPr>
            <p:ph idx="1"/>
          </p:nvPr>
        </p:nvSpPr>
        <p:spPr>
          <a:xfrm>
            <a:off x="1021080" y="1690688"/>
            <a:ext cx="10515600" cy="4351338"/>
          </a:xfrm>
        </p:spPr>
        <p:txBody>
          <a:bodyPr>
            <a:normAutofit fontScale="92500" lnSpcReduction="10000"/>
          </a:bodyPr>
          <a:lstStyle/>
          <a:p>
            <a:pPr marL="0" indent="0" algn="ctr">
              <a:buNone/>
            </a:pPr>
            <a:r>
              <a:rPr lang="lv-LV" i="1" dirty="0"/>
              <a:t>Viens piemērs</a:t>
            </a:r>
          </a:p>
          <a:p>
            <a:r>
              <a:rPr lang="lv-LV" b="1" dirty="0"/>
              <a:t>Beidzot 3.klasi</a:t>
            </a:r>
            <a:r>
              <a:rPr lang="lv-LV" dirty="0"/>
              <a:t>: 1.4.3. Mākslas darbā (gan </a:t>
            </a:r>
            <a:r>
              <a:rPr lang="lv-LV" dirty="0" err="1"/>
              <a:t>amatiermākslas</a:t>
            </a:r>
            <a:r>
              <a:rPr lang="lv-LV" dirty="0"/>
              <a:t>, gan profesionālās mākslas: literatūrā, </a:t>
            </a:r>
            <a:r>
              <a:rPr lang="lv-LV" dirty="0">
                <a:solidFill>
                  <a:schemeClr val="accent1">
                    <a:lumMod val="75000"/>
                  </a:schemeClr>
                </a:solidFill>
              </a:rPr>
              <a:t>mūzikā</a:t>
            </a:r>
            <a:r>
              <a:rPr lang="lv-LV" dirty="0"/>
              <a:t>, vizuālajā mākslā u.c.) saskata sev, tautai raksturīgo un tipisko. </a:t>
            </a:r>
          </a:p>
          <a:p>
            <a:r>
              <a:rPr lang="lv-LV" b="1" dirty="0"/>
              <a:t>Beidzot 6.klasi: </a:t>
            </a:r>
            <a:r>
              <a:rPr lang="lv-LV" dirty="0"/>
              <a:t>1.4.6. Mākslas darbā (gan </a:t>
            </a:r>
            <a:r>
              <a:rPr lang="lv-LV" dirty="0" err="1"/>
              <a:t>amatiermākslas</a:t>
            </a:r>
            <a:r>
              <a:rPr lang="lv-LV" dirty="0"/>
              <a:t>, gan profesionālās mākslas: literatūrā, </a:t>
            </a:r>
            <a:r>
              <a:rPr lang="lv-LV" dirty="0">
                <a:solidFill>
                  <a:schemeClr val="accent1">
                    <a:lumMod val="75000"/>
                  </a:schemeClr>
                </a:solidFill>
              </a:rPr>
              <a:t>mūzikā, </a:t>
            </a:r>
            <a:r>
              <a:rPr lang="lv-LV" dirty="0"/>
              <a:t>vizuālajā mākslā u.c.) raksturo sev, kopienai, tautai raksturīgo un tipisko </a:t>
            </a:r>
            <a:r>
              <a:rPr lang="lv-LV" i="1" dirty="0"/>
              <a:t>atbilstoši kritērijiem.</a:t>
            </a:r>
          </a:p>
          <a:p>
            <a:r>
              <a:rPr lang="lv-LV" b="1" i="1" dirty="0"/>
              <a:t>Beidzot 9.klasi:</a:t>
            </a:r>
            <a:r>
              <a:rPr lang="lv-LV" dirty="0"/>
              <a:t>1.4.9. Mākslas darbā (gan </a:t>
            </a:r>
            <a:r>
              <a:rPr lang="lv-LV" dirty="0" err="1"/>
              <a:t>amatiermākslas</a:t>
            </a:r>
            <a:r>
              <a:rPr lang="lv-LV" dirty="0"/>
              <a:t>, gan profesionālās mākslas: literatūrā, </a:t>
            </a:r>
            <a:r>
              <a:rPr lang="lv-LV" dirty="0">
                <a:solidFill>
                  <a:schemeClr val="accent1">
                    <a:lumMod val="75000"/>
                  </a:schemeClr>
                </a:solidFill>
              </a:rPr>
              <a:t>mūzikā, </a:t>
            </a:r>
            <a:r>
              <a:rPr lang="lv-LV" dirty="0"/>
              <a:t>vizuālajā mākslā u.c.) identificē un raksturo sev, kopienai, tautai raksturīgo un tipisko, pamato tā saikni ar mūsdienu dzīvesveidu.</a:t>
            </a:r>
          </a:p>
          <a:p>
            <a:endParaRPr lang="lv-LV" i="1" dirty="0"/>
          </a:p>
        </p:txBody>
      </p:sp>
    </p:spTree>
    <p:extLst>
      <p:ext uri="{BB962C8B-B14F-4D97-AF65-F5344CB8AC3E}">
        <p14:creationId xmlns:p14="http://schemas.microsoft.com/office/powerpoint/2010/main" val="3480830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6A848D15-D649-4195-89EA-14A22CB20AF6}"/>
              </a:ext>
            </a:extLst>
          </p:cNvPr>
          <p:cNvSpPr>
            <a:spLocks noGrp="1"/>
          </p:cNvSpPr>
          <p:nvPr>
            <p:ph type="title"/>
          </p:nvPr>
        </p:nvSpPr>
        <p:spPr/>
        <p:txBody>
          <a:bodyPr>
            <a:normAutofit fontScale="90000"/>
          </a:bodyPr>
          <a:lstStyle/>
          <a:p>
            <a:pPr algn="ctr"/>
            <a:r>
              <a:rPr lang="lv-LV" sz="4000" b="1" dirty="0">
                <a:solidFill>
                  <a:srgbClr val="C00000"/>
                </a:solidFill>
                <a:latin typeface="+mn-lt"/>
              </a:rPr>
              <a:t>5</a:t>
            </a:r>
            <a:r>
              <a:rPr lang="lv-LV" sz="4000" b="1">
                <a:solidFill>
                  <a:srgbClr val="C00000"/>
                </a:solidFill>
                <a:latin typeface="+mn-lt"/>
              </a:rPr>
              <a:t>. Skolēna </a:t>
            </a:r>
            <a:r>
              <a:rPr lang="lv-LV" sz="4000" b="1" dirty="0" err="1">
                <a:solidFill>
                  <a:srgbClr val="C00000"/>
                </a:solidFill>
                <a:latin typeface="+mn-lt"/>
              </a:rPr>
              <a:t>kultūridentitātes</a:t>
            </a:r>
            <a:r>
              <a:rPr lang="lv-LV" sz="4000" b="1" dirty="0">
                <a:solidFill>
                  <a:srgbClr val="C00000"/>
                </a:solidFill>
                <a:latin typeface="+mn-lt"/>
              </a:rPr>
              <a:t> </a:t>
            </a:r>
            <a:r>
              <a:rPr lang="lv-LV" sz="4000" b="1">
                <a:solidFill>
                  <a:srgbClr val="C00000"/>
                </a:solidFill>
                <a:latin typeface="+mn-lt"/>
              </a:rPr>
              <a:t>veidošanās pamatprincipi</a:t>
            </a:r>
            <a:br>
              <a:rPr lang="lv-LV" dirty="0">
                <a:solidFill>
                  <a:schemeClr val="accent6">
                    <a:lumMod val="50000"/>
                  </a:schemeClr>
                </a:solidFill>
              </a:rPr>
            </a:br>
            <a:endParaRPr lang="lv-LV" dirty="0"/>
          </a:p>
        </p:txBody>
      </p:sp>
      <p:sp>
        <p:nvSpPr>
          <p:cNvPr id="3" name="Satura vietturis 2">
            <a:extLst>
              <a:ext uri="{FF2B5EF4-FFF2-40B4-BE49-F238E27FC236}">
                <a16:creationId xmlns:a16="http://schemas.microsoft.com/office/drawing/2014/main" id="{7CFC2A04-7216-4804-A337-D5283D395A50}"/>
              </a:ext>
            </a:extLst>
          </p:cNvPr>
          <p:cNvSpPr>
            <a:spLocks noGrp="1"/>
          </p:cNvSpPr>
          <p:nvPr>
            <p:ph idx="1"/>
          </p:nvPr>
        </p:nvSpPr>
        <p:spPr/>
        <p:txBody>
          <a:bodyPr>
            <a:normAutofit fontScale="92500" lnSpcReduction="10000"/>
          </a:bodyPr>
          <a:lstStyle/>
          <a:p>
            <a:r>
              <a:rPr lang="lv-LV" dirty="0">
                <a:solidFill>
                  <a:schemeClr val="accent6">
                    <a:lumMod val="50000"/>
                  </a:schemeClr>
                </a:solidFill>
              </a:rPr>
              <a:t>Svarīgi ir programmās ietvertās tautasdziesmas dziedāt atbilstošā vidē (gadskārtu svētkos, godos, danču vakaros, koncertos </a:t>
            </a:r>
            <a:r>
              <a:rPr lang="lv-LV" dirty="0" err="1">
                <a:solidFill>
                  <a:schemeClr val="accent6">
                    <a:lumMod val="50000"/>
                  </a:schemeClr>
                </a:solidFill>
              </a:rPr>
              <a:t>utt</a:t>
            </a:r>
            <a:r>
              <a:rPr lang="lv-LV" dirty="0">
                <a:solidFill>
                  <a:schemeClr val="accent6">
                    <a:lumMod val="50000"/>
                  </a:schemeClr>
                </a:solidFill>
              </a:rPr>
              <a:t>), jēgpilni pārdzīvojot un izprotot to saturu. Tikai emocionālā pārdzīvojuma rezultātā veidojas </a:t>
            </a:r>
            <a:r>
              <a:rPr lang="lv-LV" dirty="0" err="1">
                <a:solidFill>
                  <a:srgbClr val="C00000"/>
                </a:solidFill>
              </a:rPr>
              <a:t>kultūrpiederības</a:t>
            </a:r>
            <a:r>
              <a:rPr lang="lv-LV" dirty="0">
                <a:solidFill>
                  <a:srgbClr val="C00000"/>
                </a:solidFill>
              </a:rPr>
              <a:t> izjūta.</a:t>
            </a:r>
          </a:p>
          <a:p>
            <a:r>
              <a:rPr lang="lv-LV" dirty="0">
                <a:solidFill>
                  <a:schemeClr val="accent6">
                    <a:lumMod val="50000"/>
                  </a:schemeClr>
                </a:solidFill>
              </a:rPr>
              <a:t>Kultūras mantojuma radoša interpretācija organiski papildina, nevis kropļo tradīcijas, ja šis process notiek reālā vidē, piem. tautas muzikantu pulciņā danču vakarā.</a:t>
            </a:r>
          </a:p>
          <a:p>
            <a:r>
              <a:rPr lang="lv-LV" dirty="0">
                <a:solidFill>
                  <a:schemeClr val="accent6">
                    <a:lumMod val="50000"/>
                  </a:schemeClr>
                </a:solidFill>
              </a:rPr>
              <a:t>Ideāli būtu mūzikas mācībai izvēlēties tādas tautasdziesmas, kuras pēc savas būtības, saturiskās jēgas iezīmē ceļu, dod norādes bērna personības attīstībai, </a:t>
            </a:r>
            <a:r>
              <a:rPr lang="lv-LV" dirty="0" err="1">
                <a:solidFill>
                  <a:schemeClr val="accent6">
                    <a:lumMod val="50000"/>
                  </a:schemeClr>
                </a:solidFill>
              </a:rPr>
              <a:t>piem.,Visi</a:t>
            </a:r>
            <a:r>
              <a:rPr lang="lv-LV" dirty="0">
                <a:solidFill>
                  <a:schemeClr val="accent6">
                    <a:lumMod val="50000"/>
                  </a:schemeClr>
                </a:solidFill>
              </a:rPr>
              <a:t> </a:t>
            </a:r>
            <a:r>
              <a:rPr lang="lv-LV" dirty="0" err="1">
                <a:solidFill>
                  <a:schemeClr val="accent6">
                    <a:lumMod val="50000"/>
                  </a:schemeClr>
                </a:solidFill>
              </a:rPr>
              <a:t>manim</a:t>
            </a:r>
            <a:r>
              <a:rPr lang="lv-LV" dirty="0">
                <a:solidFill>
                  <a:schemeClr val="accent6">
                    <a:lumMod val="50000"/>
                  </a:schemeClr>
                </a:solidFill>
              </a:rPr>
              <a:t> labi bija, ja es pati laba biju…</a:t>
            </a:r>
          </a:p>
          <a:p>
            <a:r>
              <a:rPr lang="lv-LV" dirty="0">
                <a:solidFill>
                  <a:schemeClr val="accent6">
                    <a:lumMod val="50000"/>
                  </a:schemeClr>
                </a:solidFill>
              </a:rPr>
              <a:t>Mūzikas mācību stundās skolēniem vajadzētu pamācīties radoši izteikt savas domas, </a:t>
            </a:r>
            <a:r>
              <a:rPr lang="lv-LV">
                <a:solidFill>
                  <a:schemeClr val="accent6">
                    <a:lumMod val="50000"/>
                  </a:schemeClr>
                </a:solidFill>
              </a:rPr>
              <a:t>jūtas tautasdziesmu pantmēru </a:t>
            </a:r>
            <a:r>
              <a:rPr lang="lv-LV" dirty="0">
                <a:solidFill>
                  <a:schemeClr val="accent6">
                    <a:lumMod val="50000"/>
                  </a:schemeClr>
                </a:solidFill>
              </a:rPr>
              <a:t>formā.</a:t>
            </a:r>
          </a:p>
          <a:p>
            <a:endParaRPr lang="lv-LV" dirty="0">
              <a:solidFill>
                <a:schemeClr val="accent6">
                  <a:lumMod val="50000"/>
                </a:schemeClr>
              </a:solidFill>
            </a:endParaRPr>
          </a:p>
          <a:p>
            <a:endParaRPr lang="lv-LV" dirty="0"/>
          </a:p>
        </p:txBody>
      </p:sp>
    </p:spTree>
    <p:extLst>
      <p:ext uri="{BB962C8B-B14F-4D97-AF65-F5344CB8AC3E}">
        <p14:creationId xmlns:p14="http://schemas.microsoft.com/office/powerpoint/2010/main" val="20869999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678B2154-646C-4950-BBFF-BC4FD88AD3AB}"/>
              </a:ext>
            </a:extLst>
          </p:cNvPr>
          <p:cNvSpPr>
            <a:spLocks noGrp="1"/>
          </p:cNvSpPr>
          <p:nvPr>
            <p:ph type="title"/>
          </p:nvPr>
        </p:nvSpPr>
        <p:spPr/>
        <p:txBody>
          <a:bodyPr/>
          <a:lstStyle/>
          <a:p>
            <a:r>
              <a:rPr lang="lv-LV" b="1" dirty="0">
                <a:solidFill>
                  <a:srgbClr val="C00000"/>
                </a:solidFill>
              </a:rPr>
              <a:t>Daži ritmiskās vingrošanas piemēri:</a:t>
            </a:r>
          </a:p>
        </p:txBody>
      </p:sp>
      <p:sp>
        <p:nvSpPr>
          <p:cNvPr id="3" name="Satura vietturis 2">
            <a:extLst>
              <a:ext uri="{FF2B5EF4-FFF2-40B4-BE49-F238E27FC236}">
                <a16:creationId xmlns:a16="http://schemas.microsoft.com/office/drawing/2014/main" id="{BF819333-C004-4F78-B335-45F0E9FDF970}"/>
              </a:ext>
            </a:extLst>
          </p:cNvPr>
          <p:cNvSpPr>
            <a:spLocks noGrp="1"/>
          </p:cNvSpPr>
          <p:nvPr>
            <p:ph idx="1"/>
          </p:nvPr>
        </p:nvSpPr>
        <p:spPr/>
        <p:txBody>
          <a:bodyPr>
            <a:normAutofit lnSpcReduction="10000"/>
          </a:bodyPr>
          <a:lstStyle/>
          <a:p>
            <a:pPr marL="514350" indent="-514350">
              <a:buAutoNum type="arabicPeriod"/>
            </a:pPr>
            <a:r>
              <a:rPr lang="lv-LV" dirty="0"/>
              <a:t>Ritmiskā vingrošana, elpošana atbilstoši gadskārtu laikam, </a:t>
            </a:r>
            <a:r>
              <a:rPr lang="lv-LV"/>
              <a:t>dainu saturam 5’15</a:t>
            </a:r>
            <a:endParaRPr lang="lv-LV" dirty="0"/>
          </a:p>
          <a:p>
            <a:pPr marL="0" indent="0">
              <a:buNone/>
            </a:pPr>
            <a:r>
              <a:rPr lang="lv-LV" dirty="0">
                <a:solidFill>
                  <a:schemeClr val="accent1">
                    <a:lumMod val="75000"/>
                  </a:schemeClr>
                </a:solidFill>
                <a:hlinkClick r:id="rId2"/>
              </a:rPr>
              <a:t>https://youtu.be/jY-OVA47kv0</a:t>
            </a:r>
            <a:r>
              <a:rPr lang="lv-LV" dirty="0">
                <a:solidFill>
                  <a:schemeClr val="accent1">
                    <a:lumMod val="75000"/>
                  </a:schemeClr>
                </a:solidFill>
              </a:rPr>
              <a:t> </a:t>
            </a:r>
          </a:p>
          <a:p>
            <a:pPr marL="0" indent="0">
              <a:buNone/>
            </a:pPr>
            <a:endParaRPr lang="lv-LV" dirty="0">
              <a:solidFill>
                <a:schemeClr val="accent1">
                  <a:lumMod val="75000"/>
                </a:schemeClr>
              </a:solidFill>
            </a:endParaRPr>
          </a:p>
          <a:p>
            <a:pPr marL="0" indent="0">
              <a:buNone/>
            </a:pPr>
            <a:r>
              <a:rPr lang="lv-LV" dirty="0"/>
              <a:t>2.  Varde vingro 3’45</a:t>
            </a:r>
          </a:p>
          <a:p>
            <a:pPr marL="0" indent="0">
              <a:buNone/>
            </a:pPr>
            <a:r>
              <a:rPr lang="lv-LV" dirty="0">
                <a:hlinkClick r:id="rId3"/>
              </a:rPr>
              <a:t>https://youtu.be/29qbZY6-J3U</a:t>
            </a:r>
            <a:endParaRPr lang="lv-LV" dirty="0"/>
          </a:p>
          <a:p>
            <a:pPr marL="514350" indent="-514350">
              <a:buAutoNum type="arabicPeriod"/>
            </a:pPr>
            <a:endParaRPr lang="lv-LV" dirty="0"/>
          </a:p>
          <a:p>
            <a:pPr marL="0" indent="0">
              <a:buNone/>
            </a:pPr>
            <a:r>
              <a:rPr lang="lv-LV" dirty="0"/>
              <a:t>3.  Solvita vingro kopā ar 9- gadīgo Laimu (tagad jau 15g) 40’</a:t>
            </a:r>
          </a:p>
          <a:p>
            <a:pPr marL="0" indent="0">
              <a:buNone/>
            </a:pPr>
            <a:r>
              <a:rPr lang="lv-LV" dirty="0">
                <a:hlinkClick r:id="rId4"/>
              </a:rPr>
              <a:t>https://youtu.be/aBVtZBtYZ9c</a:t>
            </a:r>
            <a:r>
              <a:rPr lang="lv-LV" dirty="0"/>
              <a:t>  3’18</a:t>
            </a:r>
          </a:p>
          <a:p>
            <a:pPr marL="0" indent="0">
              <a:buNone/>
            </a:pPr>
            <a:endParaRPr lang="lv-LV" dirty="0"/>
          </a:p>
        </p:txBody>
      </p:sp>
    </p:spTree>
    <p:extLst>
      <p:ext uri="{BB962C8B-B14F-4D97-AF65-F5344CB8AC3E}">
        <p14:creationId xmlns:p14="http://schemas.microsoft.com/office/powerpoint/2010/main" val="1301934070"/>
      </p:ext>
    </p:extLst>
  </p:cSld>
  <p:clrMapOvr>
    <a:masterClrMapping/>
  </p:clrMapOvr>
</p:sld>
</file>

<file path=ppt/theme/theme1.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545</TotalTime>
  <Words>1333</Words>
  <Application>Microsoft Office PowerPoint</Application>
  <PresentationFormat>Platekrāna</PresentationFormat>
  <Paragraphs>92</Paragraphs>
  <Slides>13</Slides>
  <Notes>0</Notes>
  <HiddenSlides>0</HiddenSlides>
  <MMClips>0</MMClips>
  <ScaleCrop>false</ScaleCrop>
  <HeadingPairs>
    <vt:vector size="6" baseType="variant">
      <vt:variant>
        <vt:lpstr>Lietotie fonti</vt:lpstr>
      </vt:variant>
      <vt:variant>
        <vt:i4>3</vt:i4>
      </vt:variant>
      <vt:variant>
        <vt:lpstr>Dizains</vt:lpstr>
      </vt:variant>
      <vt:variant>
        <vt:i4>1</vt:i4>
      </vt:variant>
      <vt:variant>
        <vt:lpstr>Slaidu virsraksti</vt:lpstr>
      </vt:variant>
      <vt:variant>
        <vt:i4>13</vt:i4>
      </vt:variant>
    </vt:vector>
  </HeadingPairs>
  <TitlesOfParts>
    <vt:vector size="17" baseType="lpstr">
      <vt:lpstr>Arial</vt:lpstr>
      <vt:lpstr>Calibri</vt:lpstr>
      <vt:lpstr>Calibri Light</vt:lpstr>
      <vt:lpstr>Office dizains</vt:lpstr>
      <vt:lpstr>KULTŪRA  un  APZINĀTĪBA</vt:lpstr>
      <vt:lpstr>Prezentācijā:</vt:lpstr>
      <vt:lpstr>1. 21.gadsimta bērnu vispārīgs raksturojums:  uztvere, izpratne, vajadzības, intereses, attīstības krīzes </vt:lpstr>
      <vt:lpstr>PowerPoint prezentācija</vt:lpstr>
      <vt:lpstr>3. Bērncentrēta, personības attīstību veicinoša mūzikas mācība.</vt:lpstr>
      <vt:lpstr>Gintas Pētersones promoc.darbs  «SKOLĒNU MŪZIKAS UZTVERES ATTĪSTĪBA RITMIKAS NODARBĪBĀS MŪZIKAS SKOLĀ» R.,2014.</vt:lpstr>
      <vt:lpstr>Gintas Pētersones promoc.darbs  «SKOLĒNU MŪZIKAS UZTVERES ATTĪSTĪBA RITMIKAS NODARBĪBĀS MŪZIKAS SKOLĀ» R.,2014.</vt:lpstr>
      <vt:lpstr>PowerPoint prezentācija</vt:lpstr>
      <vt:lpstr>4. Mācību metožu maiņa vispārējās izglītības kompetenču pieejas kontekstā. </vt:lpstr>
      <vt:lpstr>Mūzika jaunajā pirmsskolas mācību saturā: </vt:lpstr>
      <vt:lpstr>Mūzika jaunajā pamatskolas mācību saturā: </vt:lpstr>
      <vt:lpstr>5. Skolēna kultūridentitātes veidošanās pamatprincipi </vt:lpstr>
      <vt:lpstr>Daži ritmiskās vingrošanas piemēri: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Mūsdienu bērniem atbilstoša mūzikas mācība profesionālās mūzikas skolās</dc:title>
  <dc:creator>Solvita Lodina</dc:creator>
  <cp:lastModifiedBy>Solvita Lodiņa</cp:lastModifiedBy>
  <cp:revision>59</cp:revision>
  <dcterms:created xsi:type="dcterms:W3CDTF">2018-04-03T21:48:39Z</dcterms:created>
  <dcterms:modified xsi:type="dcterms:W3CDTF">2026-08-26T17:02:24Z</dcterms:modified>
</cp:coreProperties>
</file>